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61" r:id="rId4"/>
    <p:sldId id="262" r:id="rId5"/>
    <p:sldId id="281" r:id="rId6"/>
    <p:sldId id="282" r:id="rId7"/>
    <p:sldId id="283" r:id="rId8"/>
    <p:sldId id="284" r:id="rId9"/>
    <p:sldId id="280" r:id="rId10"/>
    <p:sldId id="285" r:id="rId11"/>
    <p:sldId id="263" r:id="rId12"/>
    <p:sldId id="286" r:id="rId13"/>
    <p:sldId id="265" r:id="rId14"/>
    <p:sldId id="266" r:id="rId15"/>
    <p:sldId id="268" r:id="rId16"/>
    <p:sldId id="269" r:id="rId17"/>
    <p:sldId id="270" r:id="rId18"/>
    <p:sldId id="271" r:id="rId19"/>
    <p:sldId id="272" r:id="rId20"/>
    <p:sldId id="274" r:id="rId21"/>
    <p:sldId id="278" r:id="rId22"/>
    <p:sldId id="279" r:id="rId23"/>
    <p:sldId id="273" r:id="rId24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8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49" autoAdjust="0"/>
  </p:normalViewPr>
  <p:slideViewPr>
    <p:cSldViewPr>
      <p:cViewPr>
        <p:scale>
          <a:sx n="84" d="100"/>
          <a:sy n="84" d="100"/>
        </p:scale>
        <p:origin x="-966" y="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475" cy="497046"/>
          </a:xfrm>
          <a:prstGeom prst="rect">
            <a:avLst/>
          </a:prstGeom>
        </p:spPr>
        <p:txBody>
          <a:bodyPr vert="horz" lIns="95708" tIns="47854" rIns="95708" bIns="47854" rtlCol="0"/>
          <a:lstStyle>
            <a:lvl1pPr algn="l">
              <a:defRPr sz="1300"/>
            </a:lvl1pPr>
          </a:lstStyle>
          <a:p>
            <a:r>
              <a:rPr lang="ru-RU" smtClean="0"/>
              <a:t>Вместе - надежнее!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8" y="1"/>
            <a:ext cx="2950475" cy="497046"/>
          </a:xfrm>
          <a:prstGeom prst="rect">
            <a:avLst/>
          </a:prstGeom>
        </p:spPr>
        <p:txBody>
          <a:bodyPr vert="horz" lIns="95708" tIns="47854" rIns="95708" bIns="47854" rtlCol="0"/>
          <a:lstStyle>
            <a:lvl1pPr algn="r">
              <a:defRPr sz="1300"/>
            </a:lvl1pPr>
          </a:lstStyle>
          <a:p>
            <a:fld id="{3352C144-8769-400B-B2D4-55F1C1DF75DA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2154"/>
            <a:ext cx="2950475" cy="497046"/>
          </a:xfrm>
          <a:prstGeom prst="rect">
            <a:avLst/>
          </a:prstGeom>
        </p:spPr>
        <p:txBody>
          <a:bodyPr vert="horz" lIns="95708" tIns="47854" rIns="95708" bIns="4785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5708" tIns="47854" rIns="95708" bIns="47854" rtlCol="0" anchor="b"/>
          <a:lstStyle>
            <a:lvl1pPr algn="r">
              <a:defRPr sz="1300"/>
            </a:lvl1pPr>
          </a:lstStyle>
          <a:p>
            <a:fld id="{8CF8112A-58B9-4BBB-A1FF-AD7420E29E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03245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475" cy="497046"/>
          </a:xfrm>
          <a:prstGeom prst="rect">
            <a:avLst/>
          </a:prstGeom>
        </p:spPr>
        <p:txBody>
          <a:bodyPr vert="horz" lIns="95708" tIns="47854" rIns="95708" bIns="47854" rtlCol="0"/>
          <a:lstStyle>
            <a:lvl1pPr algn="l">
              <a:defRPr sz="1300"/>
            </a:lvl1pPr>
          </a:lstStyle>
          <a:p>
            <a:r>
              <a:rPr lang="ru-RU" smtClean="0"/>
              <a:t>Вместе - надежнее!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5" cy="497046"/>
          </a:xfrm>
          <a:prstGeom prst="rect">
            <a:avLst/>
          </a:prstGeom>
        </p:spPr>
        <p:txBody>
          <a:bodyPr vert="horz" lIns="95708" tIns="47854" rIns="95708" bIns="47854" rtlCol="0"/>
          <a:lstStyle>
            <a:lvl1pPr algn="r">
              <a:defRPr sz="1300"/>
            </a:lvl1pPr>
          </a:lstStyle>
          <a:p>
            <a:fld id="{E2427315-72B2-4407-AF6F-488D8EC7D713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70462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8" tIns="47854" rIns="95708" bIns="478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5708" tIns="47854" rIns="95708" bIns="4785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2154"/>
            <a:ext cx="2950475" cy="497046"/>
          </a:xfrm>
          <a:prstGeom prst="rect">
            <a:avLst/>
          </a:prstGeom>
        </p:spPr>
        <p:txBody>
          <a:bodyPr vert="horz" lIns="95708" tIns="47854" rIns="95708" bIns="4785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5708" tIns="47854" rIns="95708" bIns="47854" rtlCol="0" anchor="b"/>
          <a:lstStyle>
            <a:lvl1pPr algn="r">
              <a:defRPr sz="1300"/>
            </a:lvl1pPr>
          </a:lstStyle>
          <a:p>
            <a:fld id="{6913653F-7A79-4F11-9EBE-5F77D264C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347127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Вместе - надежнее!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9280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Вместе - надежнее!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5056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F2DF-7C1B-491A-8C7C-3D5EC74A6ADA}" type="datetime1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CF6A-5388-4CFB-9FDD-23EF4FF747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1920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F29C-8A9A-43A2-B743-E2C52963AFD3}" type="datetime1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CF6A-5388-4CFB-9FDD-23EF4FF747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78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9408-36AB-44A8-9A5B-3F717B79E87D}" type="datetime1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CF6A-5388-4CFB-9FDD-23EF4FF747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322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2F24-5843-4A51-8633-55CD974F1627}" type="datetime1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CF6A-5388-4CFB-9FDD-23EF4FF747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8248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A0D83-435F-4D3F-9EE0-7EA7E261B30F}" type="datetime1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CF6A-5388-4CFB-9FDD-23EF4FF747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20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0C7C-823E-482A-B178-4E06D7D798AA}" type="datetime1">
              <a:rPr lang="ru-RU" smtClean="0"/>
              <a:pPr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CF6A-5388-4CFB-9FDD-23EF4FF747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3115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B05D-097F-4F49-A396-1301EBD7BA20}" type="datetime1">
              <a:rPr lang="ru-RU" smtClean="0"/>
              <a:pPr/>
              <a:t>11.04.2024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CF6A-5388-4CFB-9FDD-23EF4FF747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7094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92DF-C606-44D0-A30D-3AD5FBD73590}" type="datetime1">
              <a:rPr lang="ru-RU" smtClean="0"/>
              <a:pPr/>
              <a:t>11.04.2024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CF6A-5388-4CFB-9FDD-23EF4FF747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450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72FE-8A94-4476-A79E-85CB634F838B}" type="datetime1">
              <a:rPr lang="ru-RU" smtClean="0"/>
              <a:pPr/>
              <a:t>11.04.2024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CF6A-5388-4CFB-9FDD-23EF4FF747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636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23CC-BCF6-417B-A126-0213DA180F2A}" type="datetime1">
              <a:rPr lang="ru-RU" smtClean="0"/>
              <a:pPr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CF6A-5388-4CFB-9FDD-23EF4FF747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7358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191C-4C1A-4CFC-85FA-0F0C6D361A32}" type="datetime1">
              <a:rPr lang="ru-RU" smtClean="0"/>
              <a:pPr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CF6A-5388-4CFB-9FDD-23EF4FF747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481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alpha val="1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F9D46-63A9-4DE6-A34E-800C09FE9D2B}" type="datetime1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0CF6A-5388-4CFB-9FDD-23EF4FF747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268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475252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Отчёт  о работе за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год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Депутата Челябинской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городской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Думы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Ветхова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Кирилла Владимировича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343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Механизированная уборка от снега и мусора территории  образовательных  и социальных учреждений – более 100 000 руб.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739" y="1844824"/>
            <a:ext cx="4817331" cy="35099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092522"/>
            <a:ext cx="3528392" cy="543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4936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548680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детей из нуждающихся семей для подготовки к учебному году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выделено 62 000 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водонагревателей (бойлеров),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опрессовка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последующей подачей горячей воды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теплоснабжения в «брошенных домах»;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новогодние праздники с 31.12.2023г. по 09.01.2024г. при поддержке депутата Челябинской городской думы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Ветхова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Кирилла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очищенно более 100 контейнерных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площадок,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заваленных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мусором.</a:t>
            </a:r>
          </a:p>
          <a:p>
            <a:pPr marL="285750" indent="-285750" algn="just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oksana\Downloads\b55421e5-9c70-41a6-8fca-0bfb2152a8b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3888432" cy="388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oksana\Downloads\c101fe9f-52d7-4f60-940f-88930d93150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7" y="2636912"/>
            <a:ext cx="3816424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6256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8681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за 2023 год материальная помощь была оказана на сумму </a:t>
            </a: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</a:t>
            </a: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 </a:t>
            </a: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 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4265103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88640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депутатом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Ветховым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Кириллом Владимировичем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были организованы праздники дворов для жителей: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2348880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ул. Героев </a:t>
            </a:r>
            <a:r>
              <a:rPr lang="ru-RU" dirty="0" err="1"/>
              <a:t>Танкограда</a:t>
            </a:r>
            <a:r>
              <a:rPr lang="ru-RU" dirty="0"/>
              <a:t>, 27а – 27б (Масленица</a:t>
            </a:r>
            <a:r>
              <a:rPr lang="ru-RU" dirty="0" smtClean="0"/>
              <a:t>) </a:t>
            </a:r>
            <a:endParaRPr lang="ru-RU" dirty="0"/>
          </a:p>
        </p:txBody>
      </p:sp>
      <p:pic>
        <p:nvPicPr>
          <p:cNvPr id="10" name="Рисунок 9" descr="C:\Users\oksana\Desktop\кирилл\2023\03.03.23 масленица\IMG_415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127" y="1548095"/>
            <a:ext cx="2912745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oksana\Desktop\кирилл\2023\03.03.23 масленица\IMG_404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48095"/>
            <a:ext cx="3032760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oksana\Desktop\кирилл\2023\03.03.23 масленица\IMG_411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55121"/>
            <a:ext cx="4287924" cy="2649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3984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24186" y="3132617"/>
            <a:ext cx="3674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 3-я Арзамасская, 25 (Новый год)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sun9-18.userapi.com/impg/itw1cmN1KfothPL_vrWAZR6__3upw5mP3sEHiQ/PquMCBt8z9E.jpg?size=1280x853&amp;quality=95&amp;sign=b5226fd9b28f27678647d2d69fbb63ad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874" y="3212976"/>
            <a:ext cx="2808312" cy="26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55.userapi.com/impg/yFGklhOsKaXeAjmiPVJfI_8r3OD5CDx1zZd4ow/B_ITbMqFp-s.jpg?size=510x340&amp;quality=95&amp;sign=9c41c51416ce8e10f8dbd391a75e797c&amp;c_uniq_tag=3-8XZRi-WkkwqVrdOTZt1LxKOrbHVxGEz1jqnjAg1C8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1997"/>
            <a:ext cx="3312368" cy="26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32.userapi.com/impg/IHQfYWYXX838pLm1A5--bC2NnBWIDUzOHGntIw/cMCaIEV49Vw.jpg?size=200x300&amp;quality=95&amp;sign=b78daaf3ed25698f00db440f65d02487&amp;c_uniq_tag=tIkMwlaIsJ1PsyFk244wB-m_h8dOTutSMkBF6B8xXb4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181" y="109432"/>
            <a:ext cx="2336268" cy="293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34.userapi.com/impg/56kJyKgAqvPxfy52IG-fnWe45_a1PQGH8ukYJQ/gjlKEJTKNhw.jpg?size=510x340&amp;quality=95&amp;crop=2,0,1276,851&amp;sign=95bcbb22441aa3a7ce6c219fb472d4e2&amp;c_uniq_tag=QyHngZo5yML0wGQW8dZLSJ7k1kIqJZO98NOpniXhqKA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99270"/>
            <a:ext cx="48577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702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Депутат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Ветхов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К.В. ежегодно, совместно с ОП «Юность» и Лицеем №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120,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проводит различные праздники, творческие и спортивные конкурсы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91739" y="4653136"/>
            <a:ext cx="2937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помню, я горжусь!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0027" y="5326927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Концерт на базе Лицея № 120,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посвященный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Великой Отечественной Войне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1788668"/>
            <a:ext cx="1944216" cy="22878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7" y="1788668"/>
            <a:ext cx="3096344" cy="23222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9274" y="1788668"/>
            <a:ext cx="2688299" cy="228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505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День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Победы — значимый и волнующий для каждого жителя нашей страны праздник, который мы отмечаем как дань памяти и глубокого уважения славным защитникам Отечества, всем, кто самоотверженно, героически на фронте и в тылу приближал долгожданный день Великой Победы. Это то, что объединяет нас и делает непобедимыми перед лицом любых испытаний.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ru-RU" b="1" u="sng" dirty="0"/>
              <a:t>Концерт для ветерана Великой Отечественной Войны, Блокадницы Ленинграда Казакевич Людмилы Павловны</a:t>
            </a:r>
            <a:endParaRPr lang="ru-RU" dirty="0"/>
          </a:p>
          <a:p>
            <a:pPr algn="just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C:\Users\oksana\Desktop\кирилл\2023\9 мая\3 Арзамасская, 11\IMG_392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80639"/>
            <a:ext cx="2994660" cy="249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oksana\Desktop\кирилл\2023\9 мая\3 Арзамасская, 11\IMG_386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80639"/>
            <a:ext cx="3002280" cy="2484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7888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93747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Прекрасное детство — это очень ценный фундамент для дальнейшей жизни.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1547500"/>
            <a:ext cx="2994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Трудовой Отряд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Ветхова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К.В.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518973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Традиционно участникам «Трудового Отряда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Ветхова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К.В.» вручаются памятные подарки для хорошей учебы и счастливого детства.</a:t>
            </a:r>
          </a:p>
        </p:txBody>
      </p:sp>
      <p:pic>
        <p:nvPicPr>
          <p:cNvPr id="9" name="Рисунок 8" descr="C:\Users\oksana\Desktop\кирилл\2023\Трудовой лагерь\IMG_47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31620"/>
            <a:ext cx="7056784" cy="3794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0737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 благополучного общества – забота о пожилых людях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06896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В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течение всего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 депутат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Ветхов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К.В. уделял особое внимание жителям старшего возраста своего округа. </a:t>
            </a:r>
          </a:p>
        </p:txBody>
      </p:sp>
      <p:pic>
        <p:nvPicPr>
          <p:cNvPr id="11" name="Рисунок 10" descr="C:\Users\oksana\Desktop\кирилл\2023\день бабушек и дедушек\Комарова, 133а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6890" y="3727434"/>
            <a:ext cx="2249252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oksana\Desktop\кирилл\2023\день бабушек и дедушек\Комарова, 137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15291"/>
            <a:ext cx="2380810" cy="296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857250"/>
            <a:ext cx="3960440" cy="222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835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вместе мы сможем изменить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будущее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722313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жителей избирательного округа № 15 постоянно проводятся творческие конкурсы: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конкурс поделок новогодних игрушек и кормушек «Зимняя фантазия»;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«Подарок Защитнику»;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«Праздник весны»;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«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Лучший газон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»;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«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Подарок маме»;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рисунка на асфальте «Краски лета» и т.д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удостаиваются памятных призов и благодарностей от депутата.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3717032"/>
            <a:ext cx="3639726" cy="2880320"/>
          </a:xfrm>
          <a:prstGeom prst="rect">
            <a:avLst/>
          </a:prstGeom>
        </p:spPr>
      </p:pic>
      <p:pic>
        <p:nvPicPr>
          <p:cNvPr id="8" name="Рисунок 7" descr="C:\Users\oksana\Desktop\кирилл\2023\февро-март в Юности\IMG_299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2"/>
            <a:ext cx="3960440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197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941168"/>
            <a:ext cx="8229600" cy="2016224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депутат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Совета депутатов второго созыва Тракторозаводского района города Челябинска;</a:t>
            </a:r>
            <a:b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депутат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Челябинской городской Думы;</a:t>
            </a:r>
            <a:b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председатель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постоянной комиссии по городскому хозяйству и градостроительству;</a:t>
            </a:r>
            <a:b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политсовета местного Тракторозаводского отделения партии «Единая Россия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Секретарь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первичного отделения партии «Единая Россия», координатор Партийного проекта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«Школа грамотного потребителя».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4725144"/>
            <a:ext cx="3304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Ветхов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Кирилл</a:t>
            </a:r>
            <a:r>
              <a:rPr lang="ru-RU" b="1" dirty="0" smtClean="0"/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Владимирович</a:t>
            </a:r>
            <a:r>
              <a:rPr lang="ru-RU" b="1" dirty="0" smtClean="0"/>
              <a:t>:</a:t>
            </a:r>
            <a:endParaRPr lang="ru-RU" dirty="0"/>
          </a:p>
        </p:txBody>
      </p:sp>
      <p:pic>
        <p:nvPicPr>
          <p:cNvPr id="6" name="Объект 5" descr="C:\Users\oksana\Desktop\фото из телефона ветхова\DSC00738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6213764" cy="414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7434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4134" y="260648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по благоустройству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территории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избирательного 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округа №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</a:p>
          <a:p>
            <a:pPr algn="ctr"/>
            <a:r>
              <a:rPr lang="ru-RU" b="1" dirty="0"/>
              <a:t>В 2023 году по инициативе депутата </a:t>
            </a:r>
            <a:r>
              <a:rPr lang="ru-RU" b="1" dirty="0" err="1"/>
              <a:t>Ветхова</a:t>
            </a:r>
            <a:r>
              <a:rPr lang="ru-RU" b="1" dirty="0"/>
              <a:t> Кирилла Владимировича  в рамках программы «Формирование комфортной городской среды» по адресу Бажова, 28 была обустроена детская площадка и отремонтирован асфальт на сумму 6,7 млн рублей</a:t>
            </a:r>
            <a:endParaRPr lang="ru-RU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undefin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2896"/>
            <a:ext cx="2448272" cy="2277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undefin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4554" y="2492895"/>
            <a:ext cx="3474720" cy="2277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undefine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954878"/>
            <a:ext cx="2448272" cy="1635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undefine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3042" y="4954878"/>
            <a:ext cx="2825750" cy="1635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140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 </a:t>
            </a:r>
            <a:r>
              <a:rPr lang="ru-RU" b="1" dirty="0"/>
              <a:t>рамках программы Инициативное бюджетирование, выполнено комплексное </a:t>
            </a:r>
            <a:r>
              <a:rPr lang="ru-RU" b="1" dirty="0" smtClean="0"/>
              <a:t>благоустройство </a:t>
            </a:r>
            <a:r>
              <a:rPr lang="ru-RU" b="1" dirty="0"/>
              <a:t>дворовой территории  расположенной по адресу ул.3-я Арзамасская, 21.</a:t>
            </a:r>
          </a:p>
          <a:p>
            <a:pPr algn="ctr"/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545431" y="-506463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316831" y="-460743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50913" y="-790571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779513" y="-744851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Рисунок 11" descr="C:\Users\oksana\Desktop\кирилл\2023\3 Арзамасская, 21 ИБ\26.06.23  (5) — копия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88969"/>
            <a:ext cx="3672408" cy="2400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oksana\Desktop\кирилл\2023\3 Арзамасская, 21 ИБ\IMG_33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87227"/>
            <a:ext cx="4908480" cy="2718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24913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b="1" dirty="0" smtClean="0">
                <a:solidFill>
                  <a:prstClr val="black"/>
                </a:solidFill>
              </a:rPr>
              <a:t>По</a:t>
            </a: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prstClr val="black"/>
                </a:solidFill>
              </a:rPr>
              <a:t>просьбе</a:t>
            </a: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prstClr val="black"/>
                </a:solidFill>
              </a:rPr>
              <a:t>жителей </a:t>
            </a:r>
            <a:r>
              <a:rPr lang="ru-RU" b="1" dirty="0" err="1" smtClean="0"/>
              <a:t>ул.Бажова</a:t>
            </a:r>
            <a:r>
              <a:rPr lang="ru-RU" b="1" dirty="0"/>
              <a:t>, 50, 50а, 52, </a:t>
            </a:r>
            <a:r>
              <a:rPr lang="ru-RU" b="1" dirty="0" err="1"/>
              <a:t>ул.Арзамасская</a:t>
            </a:r>
            <a:r>
              <a:rPr lang="ru-RU" b="1" dirty="0"/>
              <a:t>, 31, </a:t>
            </a:r>
            <a:r>
              <a:rPr lang="ru-RU" b="1" dirty="0" smtClean="0"/>
              <a:t>33 была сделана пешеходная дорожка проходящей </a:t>
            </a:r>
            <a:r>
              <a:rPr lang="ru-RU" b="1" dirty="0"/>
              <a:t>от МКД по </a:t>
            </a:r>
            <a:r>
              <a:rPr lang="ru-RU" b="1" dirty="0" err="1"/>
              <a:t>ул.Бажова</a:t>
            </a:r>
            <a:r>
              <a:rPr lang="ru-RU" b="1" dirty="0"/>
              <a:t> 50а до МКД по </a:t>
            </a:r>
            <a:r>
              <a:rPr lang="ru-RU" b="1" dirty="0" err="1"/>
              <a:t>ул.Бажова</a:t>
            </a:r>
            <a:r>
              <a:rPr lang="ru-RU" b="1" dirty="0"/>
              <a:t>, 52. 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C:\Users\oksana\Desktop\фото для отчета\дорожка на арз.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1539" y="1652031"/>
            <a:ext cx="4176465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oksana\Desktop\кирилл\2023\дорожка № Арзамасская 31-Бажова 50а\Бажова,50б-арзм.31  (3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0888"/>
            <a:ext cx="3240360" cy="4176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06112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96944" cy="4176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</a:p>
          <a:p>
            <a:pPr lvl="0" algn="ctr"/>
            <a:r>
              <a:rPr lang="ru-RU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</a:p>
          <a:p>
            <a:pPr lvl="0" algn="ctr"/>
            <a:r>
              <a:rPr lang="ru-RU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</a:t>
            </a:r>
            <a:endParaRPr lang="ru-RU" sz="8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sun9-38.userapi.com/impg/EN226m9UifS9aQaeNmyW7jNHGojQwdUIrO29Yg/4vDIJCR2BUE.jpg?size=714x714&amp;quality=95&amp;sign=775cb752cd48e1e6a8523fc9995ffe2c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21088"/>
            <a:ext cx="290316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51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88640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Мероприятия, проведенные депутатом,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привлечением спонсорских средств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33147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счет спонсорских средств совместно с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депутатом: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1683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/>
              <a:t>-  была </a:t>
            </a:r>
            <a:r>
              <a:rPr lang="ru-RU" dirty="0"/>
              <a:t>выполнена </a:t>
            </a:r>
            <a:r>
              <a:rPr lang="ru-RU" dirty="0" smtClean="0"/>
              <a:t> </a:t>
            </a:r>
            <a:r>
              <a:rPr lang="ru-RU" dirty="0"/>
              <a:t>обрезка </a:t>
            </a:r>
            <a:r>
              <a:rPr lang="ru-RU" dirty="0" smtClean="0"/>
              <a:t>деревьев; </a:t>
            </a:r>
            <a:endParaRPr lang="ru-RU" dirty="0"/>
          </a:p>
        </p:txBody>
      </p:sp>
      <p:pic>
        <p:nvPicPr>
          <p:cNvPr id="9" name="Рисунок 8" descr="C:\Users\oksana.ZPT\Desktop\плакаты\1217195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22148"/>
            <a:ext cx="3245222" cy="226571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C:\Users\oksana.ZPT\Desktop\плакаты\sl2_103194_0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2300" y="2534849"/>
            <a:ext cx="3378092" cy="225301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5373216"/>
            <a:ext cx="813690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обрезку деревьев территории избирательного округа № 15 было потрачено в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000 рублей.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248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269" y="44624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была оказана адресная материальная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помощь: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помощь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бойцам специальной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военной было выделено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000 рублей 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/>
              <a:t>.</a:t>
            </a: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269" y="2852936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268759"/>
            <a:ext cx="8208912" cy="473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293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Социально-реабилитационному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центру для несовершеннолетних Тракторозаводского района (установка светильников, ремонт кухни) – 80 000 руб.</a:t>
            </a:r>
          </a:p>
        </p:txBody>
      </p:sp>
      <p:pic>
        <p:nvPicPr>
          <p:cNvPr id="3" name="Рисунок 2" descr="C:\Users\oksana\Downloads\IMG_55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776864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06295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на строительство раздевалки для дворовой команды по хоккею Метеор ЧТЗ»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180 000 руб.</a:t>
            </a:r>
          </a:p>
        </p:txBody>
      </p:sp>
      <p:pic>
        <p:nvPicPr>
          <p:cNvPr id="3" name="Рисунок 2" descr="C:\Users\oksana\Downloads\PHOTO-2024-02-12-10-46-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272807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86524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Лицею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120 (для ремонта крыльца, окраски стен, ремонта кровли, ремонта    бойлера) - 200 000 руб.; </a:t>
            </a:r>
          </a:p>
        </p:txBody>
      </p:sp>
      <p:pic>
        <p:nvPicPr>
          <p:cNvPr id="3" name="Рисунок 2" descr="C:\Users\oksana\Desktop\кирилл\2023\крыльцо лицей\IMG_339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4320480" cy="4896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oksana\Downloads\IMG_5567 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3600400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70234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в 2023 году из личных средств депутата были приобретены подарки   для учащихся младших классов школ №№ 86 и 112 и Лицея № 120 на сумму 182 000 руб.;</a:t>
            </a:r>
          </a:p>
        </p:txBody>
      </p:sp>
      <p:pic>
        <p:nvPicPr>
          <p:cNvPr id="3" name="Рисунок 2" descr="https://sun9-40.userapi.com/impg/YSQv-j5jcF05EG1v26UDmAHLS3hNLSz3OqkcRQ/ZlvhzNP57ac.jpg?size=807x489&amp;quality=95&amp;sign=12e83750806a74235e4f5dfbb5c9d773&amp;c_uniq_tag=-Mz7yIH5lFJi5Mc4z7aRjKyWeTkNUX2bVcq3fIvh9RA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8064896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59492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332656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детей из нуждающихся семей для подготовки к учебному году  было выделено 62 000 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центру для детей с особенностями в развитии АНО «Звездный дождь» на </a:t>
            </a:r>
            <a:r>
              <a:rPr lang="ru-RU" dirty="0" err="1"/>
              <a:t>ул.Крылова</a:t>
            </a:r>
            <a:r>
              <a:rPr lang="ru-RU" dirty="0"/>
              <a:t>, 23 при открытии оказал помощь. </a:t>
            </a:r>
          </a:p>
          <a:p>
            <a:pPr marL="285750" indent="-285750" algn="just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oksana\Desktop\кирилл\2023\Звездный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488832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113974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2506</TotalTime>
  <Words>575</Words>
  <Application>Microsoft Office PowerPoint</Application>
  <PresentationFormat>Экран (4:3)</PresentationFormat>
  <Paragraphs>68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Отчёт  о работе за 2023 год   Депутата Челябинской  городской Думы   Ветхова Кирилла Владимировича </vt:lpstr>
      <vt:lpstr>  - депутат Совета депутатов второго созыва Тракторозаводского района города Челябинска; - депутат Челябинской городской Думы; - председатель постоянной комиссии по городскому хозяйству и градостроительству;  - член политсовета местного Тракторозаводского отделения партии «Единая Россия»; - Секретарь первичного отделения партии «Единая Россия», координатор Партийного проекта «Школа грамотного потребителя».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 о работе за 2021 год   Депутата Челябинской  городской Думы   Ветхова Кирилла Владимировича</dc:title>
  <dc:creator>oksana</dc:creator>
  <cp:lastModifiedBy>User</cp:lastModifiedBy>
  <cp:revision>90</cp:revision>
  <cp:lastPrinted>2024-02-14T06:43:55Z</cp:lastPrinted>
  <dcterms:created xsi:type="dcterms:W3CDTF">2022-09-19T06:30:35Z</dcterms:created>
  <dcterms:modified xsi:type="dcterms:W3CDTF">2024-04-11T10:13:54Z</dcterms:modified>
</cp:coreProperties>
</file>