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3" r:id="rId5"/>
    <p:sldId id="264" r:id="rId6"/>
    <p:sldId id="271" r:id="rId7"/>
    <p:sldId id="265" r:id="rId8"/>
    <p:sldId id="266" r:id="rId9"/>
    <p:sldId id="267" r:id="rId10"/>
    <p:sldId id="269" r:id="rId11"/>
    <p:sldId id="268" r:id="rId12"/>
    <p:sldId id="272" r:id="rId13"/>
    <p:sldId id="273" r:id="rId14"/>
    <p:sldId id="25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  <a:endParaRPr lang="ru-RU" sz="2600" dirty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43915" cy="12665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1051" y="-1"/>
            <a:ext cx="1070949" cy="134277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56" y="892552"/>
            <a:ext cx="9968688" cy="559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2421" y="1278365"/>
            <a:ext cx="1176363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Физическая </a:t>
            </a:r>
            <a:r>
              <a:rPr lang="ru-RU" sz="2500" dirty="0">
                <a:latin typeface="Sylfaen" panose="010A0502050306030303" pitchFamily="18" charset="0"/>
              </a:rPr>
              <a:t>подготовленность проверяется при выполнении кандидатом трех упражнений.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Сдача </a:t>
            </a:r>
            <a:r>
              <a:rPr lang="ru-RU" sz="2500" dirty="0">
                <a:latin typeface="Sylfaen" panose="010A0502050306030303" pitchFamily="18" charset="0"/>
              </a:rPr>
              <a:t>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 </a:t>
            </a:r>
            <a:r>
              <a:rPr lang="ru-RU" sz="2500" dirty="0">
                <a:latin typeface="Sylfaen" panose="010A0502050306030303" pitchFamily="18" charset="0"/>
              </a:rPr>
              <a:t>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Для </a:t>
            </a:r>
            <a:r>
              <a:rPr lang="ru-RU" sz="2500" dirty="0">
                <a:latin typeface="Sylfaen" panose="010A0502050306030303" pitchFamily="18" charset="0"/>
              </a:rPr>
              <a:t>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36380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Перечень учитываемых индивидуальных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достижений</a:t>
            </a:r>
            <a:b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поступающих и </a:t>
            </a:r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количество начисляемых баллов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2314" y="0"/>
            <a:ext cx="889686" cy="11155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757887"/>
              </p:ext>
            </p:extLst>
          </p:nvPr>
        </p:nvGraphicFramePr>
        <p:xfrm>
          <a:off x="145678" y="924889"/>
          <a:ext cx="11785314" cy="5193276"/>
        </p:xfrm>
        <a:graphic>
          <a:graphicData uri="http://schemas.openxmlformats.org/drawingml/2006/table">
            <a:tbl>
              <a:tblPr/>
              <a:tblGrid>
                <a:gridCol w="301767"/>
                <a:gridCol w="5008605"/>
                <a:gridCol w="4670854"/>
                <a:gridCol w="799071"/>
                <a:gridCol w="1005017"/>
              </a:tblGrid>
              <a:tr h="212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Документ, подтверждающий результат индивидуального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Приоритет в конкурсе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Учебная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Полученный в образовательных организациях Российской Федерации документ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 об образовании и квалификации с отличием или аттестат о среднем (полном) общем образовании для награжденных золотой (серебряной) медалью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Аттестат с отличием (медалью), диплом о среднем профессиональном образовании с отличием, диплом о начальном профессиональном образовании с отличием (медалью)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всероссийской олимпиады школьников: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всероссийский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региональный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муниципальный этап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олимпиады школьников (приказ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31.08.2021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804):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уровень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уровень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(добровольческая)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 волонтерской (добровольческой)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(в любом направлении деятельности)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наличии профильного опыта добровольческой (волонтерской) деятельности (Поисково-спасательное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общественной безопасности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ЧС, помощь при ликвидации пожаров)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Выписка (распечатка) из единой информационной системы в сфере развития добровольчества (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- dobro.ru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книжка (Учитывается опыт деятельности, осуществленной в период не ранее, чем за 4 года и не позднее, чем за 3 календарных месяца до дня завершения приема документов и вступительных испытаний).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призер федерального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этапа Всероссийского конкурса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«Доброволец России»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(грамота) победителя или призёра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Физкультура и спорт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Заслуженный мастер 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спорта России международного класса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Кандидат в мастера спорта по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пожарно-спасательному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спорту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Зачетная книжка спортсмена или утвержденные протоколы соревнований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норм физкультурного комплекса «Готов к труду и обороне»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золотого значка, приказ (выписка из приказа) Министерства спорта РФ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665" y="6102713"/>
            <a:ext cx="1187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Примечание: Баллы за индивидуальные достижения образовательная организация устанавливает самостоятельно.</a:t>
            </a:r>
          </a:p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	В данной таблице приведены индивидуальные достижения, установленные Уральским институтом ГПС МЧС России.</a:t>
            </a:r>
          </a:p>
        </p:txBody>
      </p:sp>
    </p:spTree>
    <p:extLst>
      <p:ext uri="{BB962C8B-B14F-4D97-AF65-F5344CB8AC3E}">
        <p14:creationId xmlns:p14="http://schemas.microsoft.com/office/powerpoint/2010/main" val="5258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" y="949493"/>
            <a:ext cx="121919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страховое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  <a:endParaRPr lang="ru-RU" sz="24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выписка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льготы</a:t>
            </a:r>
            <a:r>
              <a:rPr lang="en-US" sz="24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установленные законодательством  Российской Федерации (если такие имеются).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руководителей различных организаций и т.д., имеющих отношение к кандидату).</a:t>
            </a:r>
          </a:p>
          <a:p>
            <a:pPr lvl="0"/>
            <a:endParaRPr lang="ru-RU" sz="23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5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61031"/>
              </p:ext>
            </p:extLst>
          </p:nvPr>
        </p:nvGraphicFramePr>
        <p:xfrm>
          <a:off x="737287" y="953747"/>
          <a:ext cx="10865708" cy="5500859"/>
        </p:xfrm>
        <a:graphic>
          <a:graphicData uri="http://schemas.openxmlformats.org/drawingml/2006/table">
            <a:tbl>
              <a:tblPr firstRow="1" firstCol="1" bandRow="1"/>
              <a:tblGrid>
                <a:gridCol w="5414150"/>
                <a:gridCol w="5451558"/>
              </a:tblGrid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Златоуст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456228, Челябинская область, г. Златоуст, ул. Северная, 27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65-37-62. Эл. почта: 1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Троицк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457100, Челябинская область, г. Троицк, ул. Денисова, 3/а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(351-63) 2-57-40.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Магнитогорск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455002, Челябинская область, г. Магнитогорск, ул. Кирова, 101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(3519) 24-75-19. Эл. почта: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ogpsmag.kadr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Касли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456830, Челябинская область, г. Касли, ул. Комсомольская, 25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(351-49) 2-55-20. Эл. почта: 8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454019, г. Челябинск, ул. Нахимова, 1/а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(351)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730-87-39.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 почта: okivr3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Главное </a:t>
                      </a:r>
                      <a:r>
                        <a:rPr lang="ru-RU" sz="14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МЧС России по Челябинской области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454091, г. Челябинск, ул. Пушкина, 68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Телефоны: (351) 239-70-17.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456304, Челябинская область, г. Миасс,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Предзаводская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4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55-15-01.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ofps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457358, Челябинская область, г. Карталы, ул. Братьев Кашириных, 11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(351-33) 2-27-38.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Копейск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456600, Челябинская область, г. Копейск, ул. Ленина, 2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(351-39) 7-65-39.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okivr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Аша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456010, Челябинская область, г. Аша, ул. Советская, 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(351-59) 3-12-94.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9053" y="-1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5" descr="logo6_принятый-вариан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"/>
            <a:ext cx="996778" cy="14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10" y="793168"/>
            <a:ext cx="5153145" cy="4988364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042844" y="793168"/>
            <a:ext cx="4734866" cy="49883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Поступай в ВУЗ МЧС России!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Мы ждем именно тебя!</a:t>
            </a:r>
          </a:p>
          <a:p>
            <a:pPr algn="ctr"/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Спасибо за внимание!</a:t>
            </a:r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-1" y="1073641"/>
            <a:ext cx="121920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представление отсрочки от прохождения срочной службы в ВС РФ на период </a:t>
            </a:r>
            <a:r>
              <a:rPr lang="ru-RU" sz="2500" dirty="0" smtClean="0">
                <a:latin typeface="Sylfaen" panose="010A0502050306030303" pitchFamily="18" charset="0"/>
              </a:rPr>
              <a:t>обучения (в </a:t>
            </a:r>
            <a:r>
              <a:rPr lang="ru-RU" sz="2500" dirty="0">
                <a:latin typeface="Sylfaen" panose="010A0502050306030303" pitchFamily="18" charset="0"/>
              </a:rPr>
              <a:t>случае поступления на базе 11 классов</a:t>
            </a:r>
            <a:r>
              <a:rPr lang="ru-RU" sz="2500" dirty="0" smtClean="0">
                <a:latin typeface="Sylfaen" panose="010A0502050306030303" pitchFamily="18" charset="0"/>
              </a:rPr>
              <a:t>), </a:t>
            </a:r>
            <a:r>
              <a:rPr lang="ru-RU" sz="2500" dirty="0">
                <a:latin typeface="Sylfaen" panose="010A0502050306030303" pitchFamily="18" charset="0"/>
              </a:rPr>
              <a:t>а также по окончании ВУЗ МЧС России на период службы в МЧС </a:t>
            </a:r>
            <a:r>
              <a:rPr lang="ru-RU" sz="2500" dirty="0" smtClean="0">
                <a:latin typeface="Sylfaen" panose="010A0502050306030303" pitchFamily="18" charset="0"/>
              </a:rPr>
              <a:t>России</a:t>
            </a:r>
            <a:r>
              <a:rPr lang="ru-RU" sz="2500" dirty="0">
                <a:latin typeface="Sylfaen" panose="010A0502050306030303" pitchFamily="18" charset="0"/>
              </a:rPr>
              <a:t> </a:t>
            </a:r>
            <a:r>
              <a:rPr lang="ru-RU" sz="2500" dirty="0" smtClean="0">
                <a:latin typeface="Sylfaen" panose="010A0502050306030303" pitchFamily="18" charset="0"/>
              </a:rPr>
              <a:t>(</a:t>
            </a:r>
            <a:r>
              <a:rPr lang="ru-RU" sz="2500" dirty="0" err="1" smtClean="0">
                <a:latin typeface="Sylfaen" panose="010A0502050306030303" pitchFamily="18" charset="0"/>
              </a:rPr>
              <a:t>п.п</a:t>
            </a:r>
            <a:r>
              <a:rPr lang="ru-RU" sz="2500" dirty="0" smtClean="0">
                <a:latin typeface="Sylfaen" panose="010A0502050306030303" pitchFamily="18" charset="0"/>
              </a:rPr>
              <a:t>. з п 1. </a:t>
            </a:r>
            <a:r>
              <a:rPr lang="ru-RU" sz="2500" dirty="0">
                <a:latin typeface="Sylfaen" panose="010A0502050306030303" pitchFamily="18" charset="0"/>
              </a:rPr>
              <a:t>статьи 24 </a:t>
            </a:r>
            <a:r>
              <a:rPr lang="ru-RU" sz="2500" dirty="0" smtClean="0">
                <a:latin typeface="Sylfaen" panose="010A0502050306030303" pitchFamily="18" charset="0"/>
              </a:rPr>
              <a:t>Федерального закона </a:t>
            </a:r>
            <a:r>
              <a:rPr lang="ru-RU" sz="2500" dirty="0">
                <a:latin typeface="Sylfaen" panose="010A0502050306030303" pitchFamily="18" charset="0"/>
              </a:rPr>
              <a:t>от </a:t>
            </a:r>
            <a:r>
              <a:rPr lang="ru-RU" sz="2500" dirty="0" smtClean="0">
                <a:latin typeface="Sylfaen" panose="010A0502050306030303" pitchFamily="18" charset="0"/>
              </a:rPr>
              <a:t>28.03.1998 № 53-ФЗ «</a:t>
            </a:r>
            <a:r>
              <a:rPr lang="ru-RU" sz="2500" dirty="0">
                <a:latin typeface="Sylfaen" panose="010A0502050306030303" pitchFamily="18" charset="0"/>
              </a:rPr>
              <a:t>О воинской обязанности и военной </a:t>
            </a:r>
            <a:r>
              <a:rPr lang="ru-RU" sz="2500" dirty="0" smtClean="0">
                <a:latin typeface="Sylfaen" panose="010A0502050306030303" pitchFamily="18" charset="0"/>
              </a:rPr>
              <a:t>службе</a:t>
            </a:r>
            <a:r>
              <a:rPr lang="ru-RU" sz="2500" dirty="0" smtClean="0"/>
              <a:t>»</a:t>
            </a:r>
            <a:r>
              <a:rPr lang="ru-RU" sz="2500" dirty="0" smtClean="0">
                <a:latin typeface="Sylfaen" panose="010A0502050306030303" pitchFamily="18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обеспечение жильем на период </a:t>
            </a:r>
            <a:r>
              <a:rPr lang="ru-RU" sz="2500" dirty="0" smtClean="0">
                <a:latin typeface="Sylfaen" panose="010A0502050306030303" pitchFamily="18" charset="0"/>
              </a:rPr>
              <a:t>обучения;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ежемесячная выплата денежного </a:t>
            </a:r>
            <a:r>
              <a:rPr lang="ru-RU" sz="2500" dirty="0" smtClean="0">
                <a:latin typeface="Sylfaen" panose="010A0502050306030303" pitchFamily="18" charset="0"/>
              </a:rPr>
              <a:t>довольствия;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трех </a:t>
            </a:r>
            <a:r>
              <a:rPr lang="ru-RU" sz="2500" dirty="0">
                <a:latin typeface="Sylfaen" panose="010A0502050306030303" pitchFamily="18" charset="0"/>
              </a:rPr>
              <a:t>разовое питание</a:t>
            </a:r>
            <a:r>
              <a:rPr lang="ru-RU" sz="2500" dirty="0" smtClean="0">
                <a:latin typeface="Sylfaen" panose="010A0502050306030303" pitchFamily="18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по </a:t>
            </a:r>
            <a:r>
              <a:rPr lang="ru-RU" sz="2500" dirty="0">
                <a:latin typeface="Sylfaen" panose="010A0502050306030303" pitchFamily="18" charset="0"/>
              </a:rPr>
              <a:t>окончании образовательной </a:t>
            </a:r>
            <a:r>
              <a:rPr lang="ru-RU" sz="2500" dirty="0" smtClean="0">
                <a:latin typeface="Sylfaen" panose="010A0502050306030303" pitchFamily="18" charset="0"/>
              </a:rPr>
              <a:t>организации: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присваивается </a:t>
            </a:r>
            <a:r>
              <a:rPr lang="ru-RU" sz="2500" dirty="0">
                <a:latin typeface="Sylfaen" panose="010A0502050306030303" pitchFamily="18" charset="0"/>
              </a:rPr>
              <a:t>специальное звание «лейтенант внутренней службы</a:t>
            </a:r>
            <a:r>
              <a:rPr lang="ru-RU" sz="2500" dirty="0" smtClean="0">
                <a:latin typeface="Sylfaen" panose="010A0502050306030303" pitchFamily="18" charset="0"/>
              </a:rPr>
              <a:t>»;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гарантированное </a:t>
            </a:r>
            <a:r>
              <a:rPr lang="ru-RU" sz="2500" dirty="0">
                <a:latin typeface="Sylfaen" panose="010A0502050306030303" pitchFamily="18" charset="0"/>
              </a:rPr>
              <a:t>назначение на должность в структурных </a:t>
            </a:r>
            <a:r>
              <a:rPr lang="ru-RU" sz="2500" dirty="0" smtClean="0">
                <a:latin typeface="Sylfaen" panose="010A0502050306030303" pitchFamily="18" charset="0"/>
              </a:rPr>
              <a:t>подразделениях Главного </a:t>
            </a:r>
            <a:r>
              <a:rPr lang="ru-RU" sz="2500" dirty="0">
                <a:latin typeface="Sylfaen" panose="010A0502050306030303" pitchFamily="18" charset="0"/>
              </a:rPr>
              <a:t>управления МЧС России по Челябинской области.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8011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дальнейшего прохождения службы в ФПС ГПС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905388"/>
            <a:ext cx="12192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обязательное государственное страхование жизни и здоровья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постановка на специальный воинский учет;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льготная пенсия (20 лет стажа службы, включая пять лет обучения);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вещевым </a:t>
            </a:r>
            <a:r>
              <a:rPr lang="ru-RU" sz="2800" dirty="0" smtClean="0">
                <a:latin typeface="Sylfaen" panose="010A0502050306030303" pitchFamily="18" charset="0"/>
              </a:rPr>
              <a:t>имуществом;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проезда </a:t>
            </a:r>
            <a:r>
              <a:rPr lang="ru-RU" sz="2800" dirty="0" smtClean="0">
                <a:latin typeface="Sylfaen" panose="010A0502050306030303" pitchFamily="18" charset="0"/>
              </a:rPr>
              <a:t>к месту проведения отпуска в пределах территории РФ и обратно сотруднику и одному члену его семьи один </a:t>
            </a:r>
            <a:r>
              <a:rPr lang="ru-RU" sz="2800" dirty="0">
                <a:latin typeface="Sylfaen" panose="010A0502050306030303" pitchFamily="18" charset="0"/>
              </a:rPr>
              <a:t>раз в год;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очередь в детский сад и </a:t>
            </a:r>
            <a:r>
              <a:rPr lang="ru-RU" sz="2800" dirty="0" smtClean="0">
                <a:latin typeface="Sylfaen" panose="010A0502050306030303" pitchFamily="18" charset="0"/>
              </a:rPr>
              <a:t>школу для детей сотрудников.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0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 бюджетную форму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обучения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качестве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курсантов, вступительные испытания и минимальные баллы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8470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74787"/>
              </p:ext>
            </p:extLst>
          </p:nvPr>
        </p:nvGraphicFramePr>
        <p:xfrm>
          <a:off x="247135" y="960124"/>
          <a:ext cx="11518717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4171911"/>
                <a:gridCol w="2070424"/>
                <a:gridCol w="5276382"/>
              </a:tblGrid>
              <a:tr h="5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«Техносферная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бакалавриат, срок обучения 4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 «Пожарная безопасность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специалитет, срок обучения 5 лет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химия,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36 (результаты ЕГЭ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135" y="6181079"/>
            <a:ext cx="999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endParaRPr lang="ru-RU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981529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Предварительный профессиональный отбор</a:t>
            </a:r>
            <a:r>
              <a:rPr lang="en-US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включает себя: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94066"/>
              </p:ext>
            </p:extLst>
          </p:nvPr>
        </p:nvGraphicFramePr>
        <p:xfrm>
          <a:off x="107950" y="1206557"/>
          <a:ext cx="11976100" cy="1559073"/>
        </p:xfrm>
        <a:graphic>
          <a:graphicData uri="http://schemas.openxmlformats.org/drawingml/2006/table">
            <a:tbl>
              <a:tblPr firstRow="1" firstCol="1" bandRow="1"/>
              <a:tblGrid>
                <a:gridCol w="3755596"/>
                <a:gridCol w="8220504"/>
              </a:tblGrid>
              <a:tr h="601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</a:t>
                      </a: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имеющие среднее (полное) общее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среднее профессиональное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поступающих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младше 17 лет, не старше 30 лет на год поступления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949" y="3919240"/>
            <a:ext cx="119761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проверка </a:t>
            </a:r>
            <a:r>
              <a:rPr lang="ru-RU" sz="2800" dirty="0">
                <a:latin typeface="Sylfaen" panose="010A0502050306030303" pitchFamily="18" charset="0"/>
              </a:rPr>
              <a:t>достоверности сведений, представленных гражданином для поступления на службу в федеральную противопожарную </a:t>
            </a:r>
            <a:r>
              <a:rPr lang="ru-RU" sz="2800" dirty="0" smtClean="0">
                <a:latin typeface="Sylfaen" panose="010A0502050306030303" pitchFamily="18" charset="0"/>
              </a:rPr>
              <a:t>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поступления в качестве курсантов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22422" y="1196093"/>
            <a:ext cx="117389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Sylfaen" panose="010A0502050306030303" pitchFamily="18" charset="0"/>
              </a:rPr>
              <a:t> </a:t>
            </a:r>
            <a:r>
              <a:rPr lang="en-US" sz="2800" dirty="0" smtClean="0">
                <a:latin typeface="Sylfaen" panose="010A0502050306030303" pitchFamily="18" charset="0"/>
              </a:rPr>
              <a:t>    </a:t>
            </a:r>
            <a:r>
              <a:rPr lang="ru-RU" sz="2800" dirty="0" smtClean="0">
                <a:latin typeface="Sylfaen" panose="010A0502050306030303" pitchFamily="18" charset="0"/>
              </a:rPr>
              <a:t>До </a:t>
            </a:r>
            <a:r>
              <a:rPr lang="ru-RU" sz="2800" dirty="0">
                <a:latin typeface="Sylfaen" panose="010A0502050306030303" pitchFamily="18" charset="0"/>
              </a:rPr>
              <a:t>начала дополнительных вступительных испытаний </a:t>
            </a:r>
            <a:r>
              <a:rPr lang="ru-RU" sz="2800" dirty="0" smtClean="0">
                <a:latin typeface="Sylfaen" panose="010A0502050306030303" pitchFamily="18" charset="0"/>
              </a:rPr>
              <a:t>поступающие                                                   на </a:t>
            </a:r>
            <a:r>
              <a:rPr lang="ru-RU" sz="2800" dirty="0">
                <a:latin typeface="Sylfaen" panose="010A0502050306030303" pitchFamily="18" charset="0"/>
              </a:rPr>
              <a:t>бюджетные места на очную форму обучения в обязательном </a:t>
            </a:r>
            <a:r>
              <a:rPr lang="ru-RU" sz="2800" dirty="0" smtClean="0">
                <a:latin typeface="Sylfaen" panose="010A0502050306030303" pitchFamily="18" charset="0"/>
              </a:rPr>
              <a:t>порядке           непосредственно </a:t>
            </a:r>
            <a:r>
              <a:rPr lang="ru-RU" sz="2800" dirty="0">
                <a:latin typeface="Sylfaen" panose="010A0502050306030303" pitchFamily="18" charset="0"/>
              </a:rPr>
              <a:t>в институте проходят</a:t>
            </a:r>
            <a:r>
              <a:rPr lang="ru-RU" sz="2800" dirty="0" smtClean="0">
                <a:latin typeface="Sylfaen" panose="010A0502050306030303" pitchFamily="18" charset="0"/>
              </a:rPr>
              <a:t>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профессиональный </a:t>
            </a:r>
            <a:r>
              <a:rPr lang="ru-RU" sz="2800" dirty="0">
                <a:latin typeface="Sylfaen" panose="010A0502050306030303" pitchFamily="18" charset="0"/>
              </a:rPr>
              <a:t>психологический </a:t>
            </a:r>
            <a:r>
              <a:rPr lang="ru-RU" sz="2800" dirty="0" smtClean="0">
                <a:latin typeface="Sylfaen" panose="010A0502050306030303" pitchFamily="18" charset="0"/>
              </a:rPr>
              <a:t>отбор</a:t>
            </a:r>
            <a:r>
              <a:rPr lang="ru-RU" sz="2800" smtClean="0">
                <a:latin typeface="Sylfaen" panose="010A0502050306030303" pitchFamily="18" charset="0"/>
              </a:rPr>
              <a:t>, направленный</a:t>
            </a:r>
            <a:br>
              <a:rPr lang="ru-RU" sz="2800" smtClean="0">
                <a:latin typeface="Sylfaen" panose="010A0502050306030303" pitchFamily="18" charset="0"/>
              </a:rPr>
            </a:br>
            <a:r>
              <a:rPr lang="ru-RU" sz="2800" smtClean="0">
                <a:latin typeface="Sylfaen" panose="010A0502050306030303" pitchFamily="18" charset="0"/>
              </a:rPr>
              <a:t>на </a:t>
            </a:r>
            <a:r>
              <a:rPr lang="ru-RU" sz="2800" dirty="0">
                <a:latin typeface="Sylfaen" panose="010A0502050306030303" pitchFamily="18" charset="0"/>
              </a:rPr>
              <a:t>получение объективных данных о личных качествах кандидата, рекомендации которого подлежат обязательному учету при принятии приемной комиссией решения о </a:t>
            </a:r>
            <a:r>
              <a:rPr lang="ru-RU" sz="2800">
                <a:latin typeface="Sylfaen" panose="010A0502050306030303" pitchFamily="18" charset="0"/>
              </a:rPr>
              <a:t>допуске </a:t>
            </a:r>
            <a:r>
              <a:rPr lang="ru-RU" sz="2800" smtClean="0">
                <a:latin typeface="Sylfaen" panose="010A0502050306030303" pitchFamily="18" charset="0"/>
              </a:rPr>
              <a:t>кандидата</a:t>
            </a:r>
            <a:br>
              <a:rPr lang="ru-RU" sz="2800" smtClean="0">
                <a:latin typeface="Sylfaen" panose="010A0502050306030303" pitchFamily="18" charset="0"/>
              </a:rPr>
            </a:br>
            <a:r>
              <a:rPr lang="ru-RU" sz="2800" smtClean="0">
                <a:latin typeface="Sylfaen" panose="010A0502050306030303" pitchFamily="18" charset="0"/>
              </a:rPr>
              <a:t>к </a:t>
            </a:r>
            <a:r>
              <a:rPr lang="ru-RU" sz="2800" dirty="0">
                <a:latin typeface="Sylfaen" panose="010A0502050306030303" pitchFamily="18" charset="0"/>
              </a:rPr>
              <a:t>дополнительным вступительным испытаниям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окончательное </a:t>
            </a:r>
            <a:r>
              <a:rPr lang="ru-RU" sz="2800" dirty="0">
                <a:latin typeface="Sylfaen" panose="010A0502050306030303" pitchFamily="18" charset="0"/>
              </a:rPr>
              <a:t>медицинское освидетельствование внештатной </a:t>
            </a:r>
            <a:r>
              <a:rPr lang="ru-RU" sz="2800" dirty="0" smtClean="0">
                <a:latin typeface="Sylfaen" panose="010A0502050306030303" pitchFamily="18" charset="0"/>
              </a:rPr>
              <a:t>военно-врачебной комиссией.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59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1879" y="971265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2671" y="964721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0806" y="990224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67521" y="972959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3627" y="96641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92371" y="990224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418477" y="99361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120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6951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7827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19816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041144" y="221085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82681" y="2222821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296466"/>
            <a:ext cx="121920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Sylfaen" panose="010A0502050306030303" pitchFamily="18" charset="0"/>
              </a:rPr>
              <a:t>	Бюджетные места </a:t>
            </a:r>
            <a:r>
              <a:rPr lang="ru-RU" sz="2800" dirty="0">
                <a:latin typeface="Sylfaen" panose="010A0502050306030303" pitchFamily="18" charset="0"/>
              </a:rPr>
              <a:t>выделяются в соответствии с распоряжением МЧС России и только на эти места претендуют кандидаты, направляемые от Главного управления МЧС России по Челябинской </a:t>
            </a:r>
            <a:r>
              <a:rPr lang="ru-RU" sz="2800" dirty="0" smtClean="0">
                <a:latin typeface="Sylfaen" panose="010A0502050306030303" pitchFamily="18" charset="0"/>
              </a:rPr>
              <a:t>области (для юношей предварительно </a:t>
            </a:r>
            <a:r>
              <a:rPr lang="ru-RU" sz="2800" dirty="0">
                <a:latin typeface="Sylfaen" panose="010A0502050306030303" pitchFamily="18" charset="0"/>
              </a:rPr>
              <a:t>выделено 24 бюджетных места в 2023 году в Уральском институте ГПС МЧС России, г. Екатеринбург).</a:t>
            </a:r>
          </a:p>
          <a:p>
            <a:pPr lvl="0" algn="just"/>
            <a:r>
              <a:rPr lang="ru-RU" sz="2800" dirty="0" smtClean="0">
                <a:latin typeface="Sylfaen" panose="010A0502050306030303" pitchFamily="18" charset="0"/>
              </a:rPr>
              <a:t>	В </a:t>
            </a:r>
            <a:r>
              <a:rPr lang="ru-RU" sz="2800" dirty="0">
                <a:latin typeface="Sylfaen" panose="010A0502050306030303" pitchFamily="18" charset="0"/>
              </a:rPr>
              <a:t>зависимости от суммы набранных баллов и количества выделенных мест кандидаты выстраиваются в конкурсный список</a:t>
            </a:r>
            <a:r>
              <a:rPr lang="ru-RU" sz="2800" dirty="0" smtClean="0">
                <a:latin typeface="Sylfaen" panose="010A0502050306030303" pitchFamily="18" charset="0"/>
              </a:rPr>
              <a:t>.</a:t>
            </a: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(юноши)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33166"/>
              </p:ext>
            </p:extLst>
          </p:nvPr>
        </p:nvGraphicFramePr>
        <p:xfrm>
          <a:off x="1015182" y="932544"/>
          <a:ext cx="10161635" cy="5400622"/>
        </p:xfrm>
        <a:graphic>
          <a:graphicData uri="http://schemas.openxmlformats.org/drawingml/2006/table">
            <a:tbl>
              <a:tblPr/>
              <a:tblGrid>
                <a:gridCol w="798296"/>
                <a:gridCol w="798296"/>
                <a:gridCol w="814925"/>
                <a:gridCol w="981238"/>
                <a:gridCol w="798296"/>
                <a:gridCol w="798296"/>
                <a:gridCol w="798296"/>
                <a:gridCol w="798296"/>
                <a:gridCol w="798296"/>
                <a:gridCol w="798296"/>
                <a:gridCol w="1047762"/>
                <a:gridCol w="931342"/>
              </a:tblGrid>
              <a:tr h="3145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(девушки)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46340"/>
              </p:ext>
            </p:extLst>
          </p:nvPr>
        </p:nvGraphicFramePr>
        <p:xfrm>
          <a:off x="1054443" y="1189521"/>
          <a:ext cx="10231398" cy="4574574"/>
        </p:xfrm>
        <a:graphic>
          <a:graphicData uri="http://schemas.openxmlformats.org/drawingml/2006/table">
            <a:tbl>
              <a:tblPr/>
              <a:tblGrid>
                <a:gridCol w="832385"/>
                <a:gridCol w="832385"/>
                <a:gridCol w="832385"/>
                <a:gridCol w="832385"/>
                <a:gridCol w="953774"/>
                <a:gridCol w="832385"/>
                <a:gridCol w="832385"/>
                <a:gridCol w="832385"/>
                <a:gridCol w="832385"/>
                <a:gridCol w="832385"/>
                <a:gridCol w="953774"/>
                <a:gridCol w="832385"/>
              </a:tblGrid>
              <a:tr h="2140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1851</Words>
  <Application>Microsoft Office PowerPoint</Application>
  <PresentationFormat>Широкоэкранный</PresentationFormat>
  <Paragraphs>664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Sylfaen</vt:lpstr>
      <vt:lpstr>Symbol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97</cp:revision>
  <dcterms:created xsi:type="dcterms:W3CDTF">2022-08-17T08:28:59Z</dcterms:created>
  <dcterms:modified xsi:type="dcterms:W3CDTF">2023-02-07T05:02:13Z</dcterms:modified>
</cp:coreProperties>
</file>