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60" r:id="rId3"/>
    <p:sldId id="261" r:id="rId4"/>
    <p:sldId id="263" r:id="rId5"/>
    <p:sldId id="264" r:id="rId6"/>
    <p:sldId id="271" r:id="rId7"/>
    <p:sldId id="265" r:id="rId8"/>
    <p:sldId id="266" r:id="rId9"/>
    <p:sldId id="267" r:id="rId10"/>
    <p:sldId id="269" r:id="rId11"/>
    <p:sldId id="268" r:id="rId12"/>
    <p:sldId id="272" r:id="rId13"/>
    <p:sldId id="273" r:id="rId14"/>
    <p:sldId id="25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B7A07-4779-4960-BD6A-C5C0B2F19DEA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05CE2-1A2F-4A67-8E61-44369766E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72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48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0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97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46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1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32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99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64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44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17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01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C0118-429F-47CB-BE3E-20F4EEFC8254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56F6E-18D0-4BC5-B5CC-8A8DAB6C1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64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0" y="0"/>
            <a:ext cx="12192000" cy="892552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Sylfaen" panose="010A0502050306030303" pitchFamily="18" charset="0"/>
                <a:cs typeface="Times New Roman" panose="02020603050405020304" pitchFamily="18" charset="0"/>
              </a:rPr>
              <a:t>Поступление в образовательные организации</a:t>
            </a:r>
          </a:p>
          <a:p>
            <a:pPr algn="ctr"/>
            <a:r>
              <a:rPr lang="ru-RU" sz="2600" dirty="0" smtClean="0">
                <a:latin typeface="Sylfaen" panose="010A0502050306030303" pitchFamily="18" charset="0"/>
                <a:cs typeface="Times New Roman" panose="02020603050405020304" pitchFamily="18" charset="0"/>
              </a:rPr>
              <a:t> высшего образования, находящиеся в ведении МЧС России</a:t>
            </a:r>
            <a:endParaRPr lang="ru-RU" sz="2600" dirty="0"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43915" cy="126656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21051" y="-1"/>
            <a:ext cx="1070949" cy="134277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56" y="892552"/>
            <a:ext cx="9968688" cy="559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14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Особенности при сдаче нормативов по физической подготовке</a:t>
            </a:r>
            <a:endParaRPr lang="ru-RU" sz="28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89971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22421" y="1278365"/>
            <a:ext cx="11763633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ru-RU" sz="2500" dirty="0" smtClean="0">
                <a:latin typeface="Sylfaen" panose="010A0502050306030303" pitchFamily="18" charset="0"/>
              </a:rPr>
              <a:t>Физическая </a:t>
            </a:r>
            <a:r>
              <a:rPr lang="ru-RU" sz="2500" dirty="0">
                <a:latin typeface="Sylfaen" panose="010A0502050306030303" pitchFamily="18" charset="0"/>
              </a:rPr>
              <a:t>подготовленность проверяется при выполнении кандидатом трех упражнений. </a:t>
            </a:r>
            <a:endParaRPr lang="ru-RU" sz="2500" dirty="0" smtClean="0">
              <a:latin typeface="Sylfaen" panose="010A0502050306030303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500" dirty="0" smtClean="0">
                <a:latin typeface="Sylfaen" panose="010A0502050306030303" pitchFamily="18" charset="0"/>
              </a:rPr>
              <a:t>Сдача </a:t>
            </a:r>
            <a:r>
              <a:rPr lang="ru-RU" sz="2500" dirty="0">
                <a:latin typeface="Sylfaen" panose="010A0502050306030303" pitchFamily="18" charset="0"/>
              </a:rPr>
              <a:t>нормативов начинается не ранее чем через 1,5 часа после приема пищи, в присутствии медицинского работника. Кандидатам предоставляется время для самостоятельной разминки перед сдачей нормативов (не менее 15 минут). </a:t>
            </a:r>
            <a:endParaRPr lang="ru-RU" sz="2500" dirty="0" smtClean="0">
              <a:latin typeface="Sylfaen" panose="010A0502050306030303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500" dirty="0" smtClean="0">
                <a:latin typeface="Sylfaen" panose="010A0502050306030303" pitchFamily="18" charset="0"/>
              </a:rPr>
              <a:t>При </a:t>
            </a:r>
            <a:r>
              <a:rPr lang="ru-RU" sz="2500" dirty="0">
                <a:latin typeface="Sylfaen" panose="010A0502050306030303" pitchFamily="18" charset="0"/>
              </a:rPr>
              <a:t>заболевании кандидат освобождается от сдачи до периода выздоровления, но не позднее дня сдачи последнего дополнительного вступительного испытания. </a:t>
            </a:r>
            <a:endParaRPr lang="ru-RU" sz="2500" dirty="0" smtClean="0">
              <a:latin typeface="Sylfaen" panose="010A0502050306030303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500" dirty="0" smtClean="0">
                <a:latin typeface="Sylfaen" panose="010A0502050306030303" pitchFamily="18" charset="0"/>
              </a:rPr>
              <a:t>Для </a:t>
            </a:r>
            <a:r>
              <a:rPr lang="ru-RU" sz="2500" dirty="0">
                <a:latin typeface="Sylfaen" panose="010A0502050306030303" pitchFamily="18" charset="0"/>
              </a:rPr>
              <a:t>выполнения норматива предоставляется одна попытка. В отдельных случаях (при срыве, падении и т.п.) председатель предметной экзаменационной комиссии может разрешить кандидату выполнить норматив повторно. Выполнение норматива с целью улучшения полученной оценки не допускается.</a:t>
            </a:r>
          </a:p>
        </p:txBody>
      </p:sp>
    </p:spTree>
    <p:extLst>
      <p:ext uri="{BB962C8B-B14F-4D97-AF65-F5344CB8AC3E}">
        <p14:creationId xmlns:p14="http://schemas.microsoft.com/office/powerpoint/2010/main" val="363802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Перечень учитываемых индивидуальных </a:t>
            </a:r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достижений</a:t>
            </a:r>
            <a:b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поступающих и </a:t>
            </a:r>
            <a:r>
              <a:rPr lang="ru-RU" sz="2800" b="1" dirty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количество начисляемых баллов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02314" y="0"/>
            <a:ext cx="889686" cy="111550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89971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757887"/>
              </p:ext>
            </p:extLst>
          </p:nvPr>
        </p:nvGraphicFramePr>
        <p:xfrm>
          <a:off x="145678" y="924889"/>
          <a:ext cx="11785314" cy="5193276"/>
        </p:xfrm>
        <a:graphic>
          <a:graphicData uri="http://schemas.openxmlformats.org/drawingml/2006/table">
            <a:tbl>
              <a:tblPr/>
              <a:tblGrid>
                <a:gridCol w="301767"/>
                <a:gridCol w="5008605"/>
                <a:gridCol w="4670854"/>
                <a:gridCol w="799071"/>
                <a:gridCol w="1005017"/>
              </a:tblGrid>
              <a:tr h="212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п/п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достижения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Документ, подтверждающий результат индивидуального достижения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баллов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Приоритет в конкурсе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7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Учебная деятельность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Полученный в образовательных организациях Российской Федерации документ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</a:t>
                      </a:r>
                      <a:b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образовании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или об образовании и квалификации с отличием или аттестат о среднем (полном) общем образовании для награжденных золотой (серебряной) медалью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Аттестат с отличием (медалью), диплом о среднем профессиональном образовании с отличием, диплом о начальном профессиональном образовании с отличием (медалью)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Победитель или призёр всероссийской олимпиады школьников: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всероссийский этап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региональный этап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муниципальный этап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Диплом победителя или призёра олимпиады (Признаются действительными  результаты за 10 и 11 классы обучения по общеобразовательной программе)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274" marR="3274" marT="32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274" marR="3274" marT="32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3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Победитель или призёр олимпиады школьников (приказ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Минобрнауки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России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31.08.2021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804):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 уровень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 уровень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Диплом победителя или призёра олимпиады (Признаются действительными  результаты за 10 и 11 классы обучения по общеобразовательной программе)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274" marR="3274" marT="32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274" marR="3274" marT="32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7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Волонтерская (добровольческая) деятельность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8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 волонтерской (добровольческой)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(в любом направлении деятельности)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или</a:t>
                      </a:r>
                    </a:p>
                    <a:p>
                      <a:pPr algn="l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наличии профильного опыта добровольческой (волонтерской) деятельности (Поисково-спасательное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волонтерство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волонтерство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общественной безопасности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</a:t>
                      </a:r>
                      <a:b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ЧС, помощь при ликвидации пожаров)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Выписка (распечатка) из единой информационной системы в сфере развития добровольчества (</a:t>
                      </a:r>
                      <a:r>
                        <a:rPr lang="ru-RU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 - dobro.ru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;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Волонтерская книжка (Учитывается опыт деятельности, осуществленной в период не ранее, чем за 4 года и не позднее, чем за 3 календарных месяца до дня завершения приема документов и вступительных испытаний).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274" marR="3274" marT="32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274" marR="3274" marT="32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Победитель или призер федерального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этапа Всероссийского конкурса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«Доброволец России»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Диплом (грамота) победителя или призёра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7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Физкультура и спорт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Заслуженный мастер спорта России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Удостоверение, приказ Министерства спорта или протоколы с печатью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Мастер спорта России международного класса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Удостоверение, приказ Министерства спорта или протоколы с печатью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Мастер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 России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Удостоверение, приказ Министерства спорта или протоколы с печатью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Кандидат в мастера спорта по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пожарно-спасательному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спорту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Зачетная книжка спортсмена или утвержденные протоколы соревнований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норм физкультурного комплекса «Готов к труду и обороне»</a:t>
                      </a:r>
                    </a:p>
                  </a:txBody>
                  <a:tcPr marL="3274" marR="3274" marT="3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золотого значка, приказ (выписка из приказа) Министерства спорта РФ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274" marR="3274" marT="3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7665" y="6102713"/>
            <a:ext cx="11873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200" dirty="0" smtClean="0">
                <a:latin typeface="Sylfaen" panose="010A0502050306030303" pitchFamily="18" charset="0"/>
              </a:rPr>
              <a:t>Примечание: Баллы за индивидуальные достижения образовательная организация устанавливает самостоятельно.</a:t>
            </a:r>
          </a:p>
          <a:p>
            <a:pPr lvl="0" algn="just"/>
            <a:r>
              <a:rPr lang="ru-RU" sz="1200" dirty="0" smtClean="0">
                <a:latin typeface="Sylfaen" panose="010A0502050306030303" pitchFamily="18" charset="0"/>
              </a:rPr>
              <a:t>	В данной таблице приведены индивидуальные достижения, установленные Уральским институтом ГПС МЧС России.</a:t>
            </a:r>
          </a:p>
        </p:txBody>
      </p:sp>
    </p:spTree>
    <p:extLst>
      <p:ext uri="{BB962C8B-B14F-4D97-AF65-F5344CB8AC3E}">
        <p14:creationId xmlns:p14="http://schemas.microsoft.com/office/powerpoint/2010/main" val="52586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Какие требуются документы на собеседование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89971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" y="949493"/>
            <a:ext cx="1219199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Sylfaen" panose="010A0502050306030303" pitchFamily="18" charset="0"/>
                <a:cs typeface="Times New Roman" pitchFamily="18" charset="0"/>
              </a:rPr>
              <a:t>свидетельство о постановке физического лица на учет</a:t>
            </a:r>
            <a:r>
              <a:rPr lang="en-US" sz="2400" dirty="0" smtClean="0">
                <a:latin typeface="Sylfaen" panose="010A0502050306030303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Sylfaen" panose="010A0502050306030303" pitchFamily="18" charset="0"/>
                <a:cs typeface="Times New Roman" pitchFamily="18" charset="0"/>
              </a:rPr>
              <a:t>в налоговый орган;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Sylfaen" panose="010A0502050306030303" pitchFamily="18" charset="0"/>
                <a:cs typeface="Times New Roman" pitchFamily="18" charset="0"/>
              </a:rPr>
              <a:t>страховое </a:t>
            </a:r>
            <a:r>
              <a:rPr lang="ru-RU" sz="2400" dirty="0">
                <a:latin typeface="Sylfaen" panose="010A0502050306030303" pitchFamily="18" charset="0"/>
                <a:cs typeface="Times New Roman" pitchFamily="18" charset="0"/>
              </a:rPr>
              <a:t>свидетельство обязательного пенсионного страхования; 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Sylfaen" panose="010A0502050306030303" pitchFamily="18" charset="0"/>
                <a:cs typeface="Times New Roman" pitchFamily="18" charset="0"/>
              </a:rPr>
              <a:t>свидетельство о рождении;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Sylfaen" panose="010A0502050306030303" pitchFamily="18" charset="0"/>
                <a:cs typeface="Times New Roman" pitchFamily="18" charset="0"/>
              </a:rPr>
              <a:t>паспорт;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Sylfaen" panose="010A0502050306030303" pitchFamily="18" charset="0"/>
                <a:cs typeface="Times New Roman" pitchFamily="18" charset="0"/>
              </a:rPr>
              <a:t>удостоверение гражданина, подлежащего призыву на военную службу или военный билет;</a:t>
            </a:r>
            <a:endParaRPr lang="ru-RU" sz="2400" dirty="0">
              <a:latin typeface="Sylfaen" panose="010A0502050306030303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Sylfaen" panose="010A0502050306030303" pitchFamily="18" charset="0"/>
                <a:cs typeface="Times New Roman" pitchFamily="18" charset="0"/>
              </a:rPr>
              <a:t>выписка </a:t>
            </a:r>
            <a:r>
              <a:rPr lang="ru-RU" sz="2400" dirty="0">
                <a:latin typeface="Sylfaen" panose="010A0502050306030303" pitchFamily="18" charset="0"/>
                <a:cs typeface="Times New Roman" pitchFamily="18" charset="0"/>
              </a:rPr>
              <a:t>оценок за первое полугодие (для школьников), либо копия аттестата, диплома (для окончивших учебные заведения), заверенная сотрудником (работником) кадрового аппарата);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Sylfaen" panose="010A0502050306030303" pitchFamily="18" charset="0"/>
                <a:cs typeface="Times New Roman" pitchFamily="18" charset="0"/>
              </a:rPr>
              <a:t>характеристика на кандидата (заверенная печатью);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Sylfaen" panose="010A0502050306030303" pitchFamily="18" charset="0"/>
                <a:cs typeface="Times New Roman" pitchFamily="18" charset="0"/>
              </a:rPr>
              <a:t>документы, подтверждающие </a:t>
            </a:r>
            <a:r>
              <a:rPr lang="ru-RU" sz="2400" dirty="0" smtClean="0">
                <a:latin typeface="Sylfaen" panose="010A0502050306030303" pitchFamily="18" charset="0"/>
                <a:cs typeface="Times New Roman" pitchFamily="18" charset="0"/>
              </a:rPr>
              <a:t>льготы</a:t>
            </a:r>
            <a:r>
              <a:rPr lang="en-US" sz="2400" dirty="0">
                <a:latin typeface="Sylfaen" panose="010A0502050306030303" pitchFamily="18" charset="0"/>
                <a:cs typeface="Times New Roman" pitchFamily="18" charset="0"/>
              </a:rPr>
              <a:t>,</a:t>
            </a:r>
            <a:r>
              <a:rPr lang="ru-RU" sz="2400" dirty="0" smtClean="0">
                <a:latin typeface="Sylfaen" panose="010A0502050306030303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Sylfaen" panose="010A0502050306030303" pitchFamily="18" charset="0"/>
                <a:cs typeface="Times New Roman" pitchFamily="18" charset="0"/>
              </a:rPr>
              <a:t>установленные законодательством  Российской Федерации (если такие имеются).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Sylfaen" panose="010A0502050306030303" pitchFamily="18" charset="0"/>
                <a:cs typeface="Times New Roman" pitchFamily="18" charset="0"/>
              </a:rPr>
              <a:t>дополнительные документы (дипломы о спортивных или других достижениях, ходатайства руководителей различных организаций и т.д., имеющих отношение к кандидату).</a:t>
            </a:r>
          </a:p>
          <a:p>
            <a:pPr lvl="0"/>
            <a:endParaRPr lang="ru-RU" sz="2300" dirty="0">
              <a:latin typeface="Sylfaen" panose="010A0502050306030303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endParaRPr lang="ru-RU" sz="25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07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КОНТАКТЫ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89971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361031"/>
              </p:ext>
            </p:extLst>
          </p:nvPr>
        </p:nvGraphicFramePr>
        <p:xfrm>
          <a:off x="737287" y="953747"/>
          <a:ext cx="10865708" cy="5500859"/>
        </p:xfrm>
        <a:graphic>
          <a:graphicData uri="http://schemas.openxmlformats.org/drawingml/2006/table">
            <a:tbl>
              <a:tblPr firstRow="1" firstCol="1" bandRow="1"/>
              <a:tblGrid>
                <a:gridCol w="5414150"/>
                <a:gridCol w="5451558"/>
              </a:tblGrid>
              <a:tr h="10138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Златоуст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пожарно-спасательный отряд ФПС ГПС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456228, Челябинская область, г. Златоуст, ул. Северная, 27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Телефон: (3513) 65-37-62. Эл. почта: 1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pso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@74.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mchs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34" marR="29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Троицк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пожарно-спасательный отряд ФПС ГПС 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457100, Челябинская область, г. Троицк, ул. Денисова, 3/а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Телефон: (351-63) 2-57-40. Эл. почта: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ukvripo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pso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@74.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mchs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34" marR="29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38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Магнитогорск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пожарно-спасательный отряд ФПС ГПС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455002, Челябинская область, г. Магнитогорск, ул. Кирова, 101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Телефон: (3519) 24-75-19. Эл. почта: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ogpsmag.kadr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@mail.ru</a:t>
                      </a:r>
                    </a:p>
                  </a:txBody>
                  <a:tcPr marL="29234" marR="29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Касли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пожарно-спасательный отряд ФПС ГПС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456830, Челябинская область, г. Касли, ул. Комсомольская, 25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Телефон: (351-49) 2-55-20. Эл. почта: 8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pso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@74.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mchs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34" marR="29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4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Челябинск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пожарно-спасательный отряд ФПС ГПС 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454019, г. Челябинск, ул. Нахимова, 1/а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Телефон: (351) 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730-87-39.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Эл. почта: okivr3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pso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@74.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mchs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34" marR="29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Челябинск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0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kern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Главное </a:t>
                      </a:r>
                      <a:r>
                        <a:rPr lang="ru-RU" sz="1400" b="0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МЧС России по Челябинской области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454091, г. Челябинск, ул. Пушкина, 68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Телефоны: (351) 239-70-17. Эл. почта: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ukvripo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@74.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mchs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34" marR="29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Миасс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пожарно-спасательный отряд ФПС ГПС 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456304, Челябинская область, г. Миасс,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Предзаводская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площадь, 4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Телефон: (3513) 55-15-01. Эл. почта: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kadry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.5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ofps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@mail.ru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34" marR="29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Карталы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пожарно-спасательный отряд ФПС ГПС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457358, Челябинская область, г. Карталы, ул. Братьев Кашириных, 11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Телефон: (351-33) 2-27-38. Эл. почта: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ukvripo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pso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@74.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mchs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34" marR="29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Копейск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пожарно-спасательный отряд ФПС ГПС 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456600, Челябинская область, г. Копейск, ул. Ленина, 2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Телефон: (351-39) 7-65-39. Эл. почта: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okivr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pso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@74.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mchs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34" marR="29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Аша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пожарно-спасательный отряд ФПС ГПС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456010, Челябинская область, г. Аша, ул. Советская, 8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Телефон: (351-59) 3-12-94. Эл. почта: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kadry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.10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pso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@mail.ru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34" marR="29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07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69053" y="-1"/>
            <a:ext cx="1122948" cy="140796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5" descr="logo6_принятый-вариант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"/>
            <a:ext cx="996778" cy="140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710" y="793168"/>
            <a:ext cx="5153145" cy="4988364"/>
          </a:xfrm>
          <a:prstGeom prst="rect">
            <a:avLst/>
          </a:prstGeom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1042844" y="793168"/>
            <a:ext cx="4734866" cy="498836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7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Поступай в ВУЗ МЧС России!</a:t>
            </a:r>
          </a:p>
          <a:p>
            <a:pPr algn="ctr"/>
            <a:r>
              <a:rPr lang="ru-RU" sz="27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Мы ждем именно тебя!</a:t>
            </a:r>
          </a:p>
          <a:p>
            <a:pPr algn="ctr"/>
            <a:endParaRPr lang="ru-RU" sz="27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27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Спасибо за внимание!</a:t>
            </a:r>
            <a:endParaRPr lang="ru-RU" sz="27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05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Преимущества поступления и обучения в ВУЗ МЧС России</a:t>
            </a:r>
            <a:endParaRPr lang="ru-RU" sz="24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-1" y="1073641"/>
            <a:ext cx="1219200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500" dirty="0">
                <a:latin typeface="Sylfaen" panose="010A0502050306030303" pitchFamily="18" charset="0"/>
              </a:rPr>
              <a:t>представление отсрочки от прохождения срочной службы в ВС РФ на период </a:t>
            </a:r>
            <a:r>
              <a:rPr lang="ru-RU" sz="2500" dirty="0" smtClean="0">
                <a:latin typeface="Sylfaen" panose="010A0502050306030303" pitchFamily="18" charset="0"/>
              </a:rPr>
              <a:t>обучения (в </a:t>
            </a:r>
            <a:r>
              <a:rPr lang="ru-RU" sz="2500" dirty="0">
                <a:latin typeface="Sylfaen" panose="010A0502050306030303" pitchFamily="18" charset="0"/>
              </a:rPr>
              <a:t>случае поступления на базе 11 классов</a:t>
            </a:r>
            <a:r>
              <a:rPr lang="ru-RU" sz="2500" dirty="0" smtClean="0">
                <a:latin typeface="Sylfaen" panose="010A0502050306030303" pitchFamily="18" charset="0"/>
              </a:rPr>
              <a:t>), </a:t>
            </a:r>
            <a:r>
              <a:rPr lang="ru-RU" sz="2500" dirty="0">
                <a:latin typeface="Sylfaen" panose="010A0502050306030303" pitchFamily="18" charset="0"/>
              </a:rPr>
              <a:t>а также по окончании ВУЗ МЧС России на период службы в МЧС </a:t>
            </a:r>
            <a:r>
              <a:rPr lang="ru-RU" sz="2500" dirty="0" smtClean="0">
                <a:latin typeface="Sylfaen" panose="010A0502050306030303" pitchFamily="18" charset="0"/>
              </a:rPr>
              <a:t>России</a:t>
            </a:r>
            <a:r>
              <a:rPr lang="ru-RU" sz="2500" dirty="0">
                <a:latin typeface="Sylfaen" panose="010A0502050306030303" pitchFamily="18" charset="0"/>
              </a:rPr>
              <a:t> </a:t>
            </a:r>
            <a:r>
              <a:rPr lang="ru-RU" sz="2500" dirty="0" smtClean="0">
                <a:latin typeface="Sylfaen" panose="010A0502050306030303" pitchFamily="18" charset="0"/>
              </a:rPr>
              <a:t>(</a:t>
            </a:r>
            <a:r>
              <a:rPr lang="ru-RU" sz="2500" dirty="0" err="1" smtClean="0">
                <a:latin typeface="Sylfaen" panose="010A0502050306030303" pitchFamily="18" charset="0"/>
              </a:rPr>
              <a:t>п.п</a:t>
            </a:r>
            <a:r>
              <a:rPr lang="ru-RU" sz="2500" dirty="0" smtClean="0">
                <a:latin typeface="Sylfaen" panose="010A0502050306030303" pitchFamily="18" charset="0"/>
              </a:rPr>
              <a:t>. з п 1. </a:t>
            </a:r>
            <a:r>
              <a:rPr lang="ru-RU" sz="2500" dirty="0">
                <a:latin typeface="Sylfaen" panose="010A0502050306030303" pitchFamily="18" charset="0"/>
              </a:rPr>
              <a:t>статьи 24 </a:t>
            </a:r>
            <a:r>
              <a:rPr lang="ru-RU" sz="2500" dirty="0" smtClean="0">
                <a:latin typeface="Sylfaen" panose="010A0502050306030303" pitchFamily="18" charset="0"/>
              </a:rPr>
              <a:t>Федерального закона </a:t>
            </a:r>
            <a:r>
              <a:rPr lang="ru-RU" sz="2500" dirty="0">
                <a:latin typeface="Sylfaen" panose="010A0502050306030303" pitchFamily="18" charset="0"/>
              </a:rPr>
              <a:t>от </a:t>
            </a:r>
            <a:r>
              <a:rPr lang="ru-RU" sz="2500" dirty="0" smtClean="0">
                <a:latin typeface="Sylfaen" panose="010A0502050306030303" pitchFamily="18" charset="0"/>
              </a:rPr>
              <a:t>28.03.1998 № 53-ФЗ «</a:t>
            </a:r>
            <a:r>
              <a:rPr lang="ru-RU" sz="2500" dirty="0">
                <a:latin typeface="Sylfaen" panose="010A0502050306030303" pitchFamily="18" charset="0"/>
              </a:rPr>
              <a:t>О воинской обязанности и военной </a:t>
            </a:r>
            <a:r>
              <a:rPr lang="ru-RU" sz="2500" dirty="0" smtClean="0">
                <a:latin typeface="Sylfaen" panose="010A0502050306030303" pitchFamily="18" charset="0"/>
              </a:rPr>
              <a:t>службе</a:t>
            </a:r>
            <a:r>
              <a:rPr lang="ru-RU" sz="2500" dirty="0" smtClean="0"/>
              <a:t>»</a:t>
            </a:r>
            <a:r>
              <a:rPr lang="ru-RU" sz="2500" dirty="0" smtClean="0">
                <a:latin typeface="Sylfaen" panose="010A0502050306030303" pitchFamily="18" charset="0"/>
              </a:rPr>
              <a:t>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500" dirty="0">
                <a:latin typeface="Sylfaen" panose="010A0502050306030303" pitchFamily="18" charset="0"/>
              </a:rPr>
              <a:t>обеспечение жильем на период </a:t>
            </a:r>
            <a:r>
              <a:rPr lang="ru-RU" sz="2500" dirty="0" smtClean="0">
                <a:latin typeface="Sylfaen" panose="010A0502050306030303" pitchFamily="18" charset="0"/>
              </a:rPr>
              <a:t>обучения;</a:t>
            </a:r>
            <a:endParaRPr lang="ru-RU" sz="2500" dirty="0">
              <a:latin typeface="Sylfaen" panose="010A0502050306030303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500" dirty="0">
                <a:latin typeface="Sylfaen" panose="010A0502050306030303" pitchFamily="18" charset="0"/>
              </a:rPr>
              <a:t>ежемесячная выплата денежного </a:t>
            </a:r>
            <a:r>
              <a:rPr lang="ru-RU" sz="2500" dirty="0" smtClean="0">
                <a:latin typeface="Sylfaen" panose="010A0502050306030303" pitchFamily="18" charset="0"/>
              </a:rPr>
              <a:t>довольствия;</a:t>
            </a:r>
            <a:endParaRPr lang="ru-RU" sz="2500" dirty="0">
              <a:latin typeface="Sylfaen" panose="010A0502050306030303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500" dirty="0">
                <a:latin typeface="Sylfaen" panose="010A0502050306030303" pitchFamily="18" charset="0"/>
              </a:rPr>
              <a:t>оплата проезда в отпуск на себя и одного члена семьи туда и обратно один раз в год;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500" dirty="0">
                <a:latin typeface="Sylfaen" panose="010A0502050306030303" pitchFamily="18" charset="0"/>
              </a:rPr>
              <a:t>обеспечение вещевым имуществом;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Sylfaen" panose="010A0502050306030303" pitchFamily="18" charset="0"/>
              </a:rPr>
              <a:t>трех </a:t>
            </a:r>
            <a:r>
              <a:rPr lang="ru-RU" sz="2500" dirty="0">
                <a:latin typeface="Sylfaen" panose="010A0502050306030303" pitchFamily="18" charset="0"/>
              </a:rPr>
              <a:t>разовое питание</a:t>
            </a:r>
            <a:r>
              <a:rPr lang="ru-RU" sz="2500" dirty="0" smtClean="0">
                <a:latin typeface="Sylfaen" panose="010A0502050306030303" pitchFamily="18" charset="0"/>
              </a:rPr>
              <a:t>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Sylfaen" panose="010A0502050306030303" pitchFamily="18" charset="0"/>
              </a:rPr>
              <a:t>по </a:t>
            </a:r>
            <a:r>
              <a:rPr lang="ru-RU" sz="2500" dirty="0">
                <a:latin typeface="Sylfaen" panose="010A0502050306030303" pitchFamily="18" charset="0"/>
              </a:rPr>
              <a:t>окончании образовательной </a:t>
            </a:r>
            <a:r>
              <a:rPr lang="ru-RU" sz="2500" dirty="0" smtClean="0">
                <a:latin typeface="Sylfaen" panose="010A0502050306030303" pitchFamily="18" charset="0"/>
              </a:rPr>
              <a:t>организации:</a:t>
            </a:r>
            <a:endParaRPr lang="en-US" sz="2500" dirty="0">
              <a:latin typeface="Sylfaen" panose="010A0502050306030303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500" dirty="0" smtClean="0">
                <a:latin typeface="Sylfaen" panose="010A0502050306030303" pitchFamily="18" charset="0"/>
              </a:rPr>
              <a:t>присваивается </a:t>
            </a:r>
            <a:r>
              <a:rPr lang="ru-RU" sz="2500" dirty="0">
                <a:latin typeface="Sylfaen" panose="010A0502050306030303" pitchFamily="18" charset="0"/>
              </a:rPr>
              <a:t>специальное звание «лейтенант внутренней службы</a:t>
            </a:r>
            <a:r>
              <a:rPr lang="ru-RU" sz="2500" dirty="0" smtClean="0">
                <a:latin typeface="Sylfaen" panose="010A0502050306030303" pitchFamily="18" charset="0"/>
              </a:rPr>
              <a:t>»;</a:t>
            </a:r>
            <a:endParaRPr lang="en-US" sz="2500" dirty="0">
              <a:latin typeface="Sylfaen" panose="010A0502050306030303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500" dirty="0" smtClean="0">
                <a:latin typeface="Sylfaen" panose="010A0502050306030303" pitchFamily="18" charset="0"/>
              </a:rPr>
              <a:t>гарантированное </a:t>
            </a:r>
            <a:r>
              <a:rPr lang="ru-RU" sz="2500" dirty="0">
                <a:latin typeface="Sylfaen" panose="010A0502050306030303" pitchFamily="18" charset="0"/>
              </a:rPr>
              <a:t>назначение на должность в структурных </a:t>
            </a:r>
            <a:r>
              <a:rPr lang="ru-RU" sz="2500" dirty="0" smtClean="0">
                <a:latin typeface="Sylfaen" panose="010A0502050306030303" pitchFamily="18" charset="0"/>
              </a:rPr>
              <a:t>подразделениях Главного </a:t>
            </a:r>
            <a:r>
              <a:rPr lang="ru-RU" sz="2500" dirty="0">
                <a:latin typeface="Sylfaen" panose="010A0502050306030303" pitchFamily="18" charset="0"/>
              </a:rPr>
              <a:t>управления МЧС России по Челябинской области.</a:t>
            </a:r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89971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88011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Преимущества дальнейшего прохождения службы в ФПС ГПС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0" y="905388"/>
            <a:ext cx="1219200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Sylfaen" panose="010A0502050306030303" pitchFamily="18" charset="0"/>
              </a:rPr>
              <a:t>обязательное государственное страхование жизни и здоровья</a:t>
            </a:r>
            <a:r>
              <a:rPr lang="ru-RU" sz="2800" dirty="0" smtClean="0">
                <a:latin typeface="Sylfaen" panose="010A0502050306030303" pitchFamily="18" charset="0"/>
              </a:rPr>
              <a:t>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Sylfaen" panose="010A0502050306030303" pitchFamily="18" charset="0"/>
              </a:rPr>
              <a:t>постановка на специальный воинский учет;</a:t>
            </a:r>
            <a:endParaRPr lang="ru-RU" sz="2800" dirty="0">
              <a:latin typeface="Sylfaen" panose="010A0502050306030303" pitchFamily="18" charset="0"/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Sylfaen" panose="010A0502050306030303" pitchFamily="18" charset="0"/>
              </a:rPr>
              <a:t>льготная пенсия (20 лет стажа службы, включая пять лет обучения);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Sylfaen" panose="010A0502050306030303" pitchFamily="18" charset="0"/>
              </a:rPr>
              <a:t>медицинское обеспечение;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Sylfaen" panose="010A0502050306030303" pitchFamily="18" charset="0"/>
              </a:rPr>
              <a:t>санаторно-курортное обеспечение;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Sylfaen" panose="010A0502050306030303" pitchFamily="18" charset="0"/>
              </a:rPr>
              <a:t>обеспечение жилым и служебным помещением;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Sylfaen" panose="010A0502050306030303" pitchFamily="18" charset="0"/>
              </a:rPr>
              <a:t>обеспечение вещевым </a:t>
            </a:r>
            <a:r>
              <a:rPr lang="ru-RU" sz="2800" dirty="0" smtClean="0">
                <a:latin typeface="Sylfaen" panose="010A0502050306030303" pitchFamily="18" charset="0"/>
              </a:rPr>
              <a:t>имуществом;</a:t>
            </a:r>
            <a:endParaRPr lang="ru-RU" sz="2800" dirty="0">
              <a:latin typeface="Sylfaen" panose="010A0502050306030303" pitchFamily="18" charset="0"/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Sylfaen" panose="010A0502050306030303" pitchFamily="18" charset="0"/>
              </a:rPr>
              <a:t>несколько видов отпусков в зависимости от стажа и замещаемой должности;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Sylfaen" panose="010A0502050306030303" pitchFamily="18" charset="0"/>
              </a:rPr>
              <a:t>оплата проезда </a:t>
            </a:r>
            <a:r>
              <a:rPr lang="ru-RU" sz="2800" dirty="0" smtClean="0">
                <a:latin typeface="Sylfaen" panose="010A0502050306030303" pitchFamily="18" charset="0"/>
              </a:rPr>
              <a:t>к месту проведения отпуска в пределах территории РФ и обратно сотруднику и одному члену его семьи один </a:t>
            </a:r>
            <a:r>
              <a:rPr lang="ru-RU" sz="2800" dirty="0">
                <a:latin typeface="Sylfaen" panose="010A0502050306030303" pitchFamily="18" charset="0"/>
              </a:rPr>
              <a:t>раз в год;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Sylfaen" panose="010A0502050306030303" pitchFamily="18" charset="0"/>
              </a:rPr>
              <a:t>оплата командировочных расходов;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Sylfaen" panose="010A0502050306030303" pitchFamily="18" charset="0"/>
              </a:rPr>
              <a:t>льготная </a:t>
            </a:r>
            <a:r>
              <a:rPr lang="ru-RU" sz="2800" dirty="0">
                <a:latin typeface="Sylfaen" panose="010A0502050306030303" pitchFamily="18" charset="0"/>
              </a:rPr>
              <a:t>очередь в детский сад и </a:t>
            </a:r>
            <a:r>
              <a:rPr lang="ru-RU" sz="2800" dirty="0" smtClean="0">
                <a:latin typeface="Sylfaen" panose="010A0502050306030303" pitchFamily="18" charset="0"/>
              </a:rPr>
              <a:t>школу для детей сотрудников.</a:t>
            </a:r>
            <a:endParaRPr lang="ru-RU" sz="2800" dirty="0">
              <a:latin typeface="Sylfaen" panose="010A0502050306030303" pitchFamily="18" charset="0"/>
            </a:endParaRPr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92875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19901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Специальности по которым ведется </a:t>
            </a:r>
            <a:r>
              <a:rPr lang="ru-RU" sz="24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набор </a:t>
            </a:r>
            <a:r>
              <a:rPr lang="ru-RU" sz="2400" b="1" dirty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на бюджетную форму </a:t>
            </a:r>
            <a:r>
              <a:rPr lang="ru-RU" sz="24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обучения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в качестве </a:t>
            </a:r>
            <a:r>
              <a:rPr lang="ru-RU" sz="24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курсантов, вступительные испытания и минимальные баллы</a:t>
            </a:r>
            <a:endParaRPr lang="ru-RU" sz="24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88470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674787"/>
              </p:ext>
            </p:extLst>
          </p:nvPr>
        </p:nvGraphicFramePr>
        <p:xfrm>
          <a:off x="247135" y="960124"/>
          <a:ext cx="11518717" cy="5282946"/>
        </p:xfrm>
        <a:graphic>
          <a:graphicData uri="http://schemas.openxmlformats.org/drawingml/2006/table">
            <a:tbl>
              <a:tblPr firstRow="1" firstCol="1" bandRow="1"/>
              <a:tblGrid>
                <a:gridCol w="4171911"/>
                <a:gridCol w="2070424"/>
                <a:gridCol w="5276382"/>
              </a:tblGrid>
              <a:tr h="569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испытания*,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минимальные баллы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5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20.03.01 «Техносферная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безопасность»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бакалавриат, срок обучения 4 года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20.05.01 «Пожарная безопасность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специалитет, срок обучения 5 лет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 классов)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(профильная, результаты ЕГЭ);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или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(результаты ЕГЭ);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(результаты ЕГЭ);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Дополнительные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испытания: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(письменно)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(сдача нормативов).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84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профессиональное образование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Математика,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(профильная, результаты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ЕГЭ)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или внутреннее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вступительное испытание  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«Безопасность жизнедеятельности»,</a:t>
                      </a:r>
                      <a:r>
                        <a:rPr lang="en-US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50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 химия,</a:t>
                      </a:r>
                      <a:r>
                        <a:rPr lang="en-US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(результаты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ЕГЭ;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или внутреннее вступительное испытание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«экзамен по Пожарной безопасности»,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36;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язык, 36 (результаты ЕГЭ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экзамен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Дополнительные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испытания: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математика,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(письменно)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подготовка,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(сдача нормативов).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7135" y="6181079"/>
            <a:ext cx="9998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ylfaen" panose="010A0502050306030303" pitchFamily="18" charset="0"/>
              </a:rPr>
              <a:t>*Вступительные испытания проводятся в июле месяце, года поступления.</a:t>
            </a:r>
            <a:endParaRPr lang="ru-RU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90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 к кандидатам для поступления</a:t>
            </a:r>
            <a:endParaRPr lang="ru-RU" sz="28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89971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0" y="2981529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Предварительный профессиональный отбор</a:t>
            </a:r>
            <a:r>
              <a:rPr lang="en-US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включает себя:</a:t>
            </a:r>
            <a:endParaRPr lang="ru-RU" sz="28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094066"/>
              </p:ext>
            </p:extLst>
          </p:nvPr>
        </p:nvGraphicFramePr>
        <p:xfrm>
          <a:off x="107950" y="1206557"/>
          <a:ext cx="11976100" cy="1559073"/>
        </p:xfrm>
        <a:graphic>
          <a:graphicData uri="http://schemas.openxmlformats.org/drawingml/2006/table">
            <a:tbl>
              <a:tblPr firstRow="1" firstCol="1" bandRow="1"/>
              <a:tblGrid>
                <a:gridCol w="3755596"/>
                <a:gridCol w="8220504"/>
              </a:tblGrid>
              <a:tr h="601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образования</a:t>
                      </a:r>
                      <a:endParaRPr lang="ru-RU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24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Лица</a:t>
                      </a:r>
                      <a:r>
                        <a:rPr lang="ru-RU" sz="24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имеющие среднее (полное) общее образование</a:t>
                      </a:r>
                      <a:endParaRPr lang="ru-RU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имеющие среднее профессиональное образование</a:t>
                      </a:r>
                      <a:endParaRPr lang="ru-RU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4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поступающих</a:t>
                      </a:r>
                      <a:endParaRPr lang="ru-RU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младше 17 лет, не старше 30 лет на год поступления</a:t>
                      </a:r>
                      <a:endParaRPr lang="ru-RU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7949" y="3919240"/>
            <a:ext cx="119761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Sylfaen" panose="010A0502050306030303" pitchFamily="18" charset="0"/>
              </a:rPr>
              <a:t>прохождение военно-врачебной комиссии;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Sylfaen" panose="010A0502050306030303" pitchFamily="18" charset="0"/>
              </a:rPr>
              <a:t>прохождение психофизиологического отбора;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Sylfaen" panose="010A0502050306030303" pitchFamily="18" charset="0"/>
              </a:rPr>
              <a:t>сдача нормативов по физической подготовке;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Sylfaen" panose="010A0502050306030303" pitchFamily="18" charset="0"/>
              </a:rPr>
              <a:t>проверка </a:t>
            </a:r>
            <a:r>
              <a:rPr lang="ru-RU" sz="2800" dirty="0">
                <a:latin typeface="Sylfaen" panose="010A0502050306030303" pitchFamily="18" charset="0"/>
              </a:rPr>
              <a:t>достоверности сведений, представленных гражданином для поступления на службу в федеральную противопожарную </a:t>
            </a:r>
            <a:r>
              <a:rPr lang="ru-RU" sz="2800" dirty="0" smtClean="0">
                <a:latin typeface="Sylfaen" panose="010A0502050306030303" pitchFamily="18" charset="0"/>
              </a:rPr>
              <a:t>службу.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ru-RU" sz="28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96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Особенности поступления в качестве курсантов</a:t>
            </a:r>
            <a:endParaRPr lang="ru-RU" sz="24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222422" y="1196093"/>
            <a:ext cx="1173891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800" dirty="0">
                <a:latin typeface="Sylfaen" panose="010A0502050306030303" pitchFamily="18" charset="0"/>
              </a:rPr>
              <a:t> </a:t>
            </a:r>
            <a:r>
              <a:rPr lang="en-US" sz="2800" dirty="0" smtClean="0">
                <a:latin typeface="Sylfaen" panose="010A0502050306030303" pitchFamily="18" charset="0"/>
              </a:rPr>
              <a:t>    </a:t>
            </a:r>
            <a:r>
              <a:rPr lang="ru-RU" sz="2800" dirty="0" smtClean="0">
                <a:latin typeface="Sylfaen" panose="010A0502050306030303" pitchFamily="18" charset="0"/>
              </a:rPr>
              <a:t>До </a:t>
            </a:r>
            <a:r>
              <a:rPr lang="ru-RU" sz="2800" dirty="0">
                <a:latin typeface="Sylfaen" panose="010A0502050306030303" pitchFamily="18" charset="0"/>
              </a:rPr>
              <a:t>начала дополнительных вступительных испытаний </a:t>
            </a:r>
            <a:r>
              <a:rPr lang="ru-RU" sz="2800" dirty="0" smtClean="0">
                <a:latin typeface="Sylfaen" panose="010A0502050306030303" pitchFamily="18" charset="0"/>
              </a:rPr>
              <a:t>поступающие                                                   на </a:t>
            </a:r>
            <a:r>
              <a:rPr lang="ru-RU" sz="2800" dirty="0">
                <a:latin typeface="Sylfaen" panose="010A0502050306030303" pitchFamily="18" charset="0"/>
              </a:rPr>
              <a:t>бюджетные места на очную форму обучения в обязательном </a:t>
            </a:r>
            <a:r>
              <a:rPr lang="ru-RU" sz="2800" dirty="0" smtClean="0">
                <a:latin typeface="Sylfaen" panose="010A0502050306030303" pitchFamily="18" charset="0"/>
              </a:rPr>
              <a:t>порядке           непосредственно </a:t>
            </a:r>
            <a:r>
              <a:rPr lang="ru-RU" sz="2800" dirty="0">
                <a:latin typeface="Sylfaen" panose="010A0502050306030303" pitchFamily="18" charset="0"/>
              </a:rPr>
              <a:t>в институте проходят</a:t>
            </a:r>
            <a:r>
              <a:rPr lang="ru-RU" sz="2800" dirty="0" smtClean="0">
                <a:latin typeface="Sylfaen" panose="010A0502050306030303" pitchFamily="18" charset="0"/>
              </a:rPr>
              <a:t>: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Sylfaen" panose="010A0502050306030303" pitchFamily="18" charset="0"/>
              </a:rPr>
              <a:t>профессиональный </a:t>
            </a:r>
            <a:r>
              <a:rPr lang="ru-RU" sz="2800" dirty="0">
                <a:latin typeface="Sylfaen" panose="010A0502050306030303" pitchFamily="18" charset="0"/>
              </a:rPr>
              <a:t>психологический </a:t>
            </a:r>
            <a:r>
              <a:rPr lang="ru-RU" sz="2800" dirty="0" smtClean="0">
                <a:latin typeface="Sylfaen" panose="010A0502050306030303" pitchFamily="18" charset="0"/>
              </a:rPr>
              <a:t>отбор</a:t>
            </a:r>
            <a:r>
              <a:rPr lang="ru-RU" sz="2800" smtClean="0">
                <a:latin typeface="Sylfaen" panose="010A0502050306030303" pitchFamily="18" charset="0"/>
              </a:rPr>
              <a:t>, направленный</a:t>
            </a:r>
            <a:br>
              <a:rPr lang="ru-RU" sz="2800" smtClean="0">
                <a:latin typeface="Sylfaen" panose="010A0502050306030303" pitchFamily="18" charset="0"/>
              </a:rPr>
            </a:br>
            <a:r>
              <a:rPr lang="ru-RU" sz="2800" smtClean="0">
                <a:latin typeface="Sylfaen" panose="010A0502050306030303" pitchFamily="18" charset="0"/>
              </a:rPr>
              <a:t>на </a:t>
            </a:r>
            <a:r>
              <a:rPr lang="ru-RU" sz="2800" dirty="0">
                <a:latin typeface="Sylfaen" panose="010A0502050306030303" pitchFamily="18" charset="0"/>
              </a:rPr>
              <a:t>получение объективных данных о личных качествах кандидата, рекомендации которого подлежат обязательному учету при принятии приемной комиссией решения о </a:t>
            </a:r>
            <a:r>
              <a:rPr lang="ru-RU" sz="2800">
                <a:latin typeface="Sylfaen" panose="010A0502050306030303" pitchFamily="18" charset="0"/>
              </a:rPr>
              <a:t>допуске </a:t>
            </a:r>
            <a:r>
              <a:rPr lang="ru-RU" sz="2800" smtClean="0">
                <a:latin typeface="Sylfaen" panose="010A0502050306030303" pitchFamily="18" charset="0"/>
              </a:rPr>
              <a:t>кандидата</a:t>
            </a:r>
            <a:br>
              <a:rPr lang="ru-RU" sz="2800" smtClean="0">
                <a:latin typeface="Sylfaen" panose="010A0502050306030303" pitchFamily="18" charset="0"/>
              </a:rPr>
            </a:br>
            <a:r>
              <a:rPr lang="ru-RU" sz="2800" smtClean="0">
                <a:latin typeface="Sylfaen" panose="010A0502050306030303" pitchFamily="18" charset="0"/>
              </a:rPr>
              <a:t>к </a:t>
            </a:r>
            <a:r>
              <a:rPr lang="ru-RU" sz="2800" dirty="0">
                <a:latin typeface="Sylfaen" panose="010A0502050306030303" pitchFamily="18" charset="0"/>
              </a:rPr>
              <a:t>дополнительным вступительным испытаниям</a:t>
            </a:r>
            <a:r>
              <a:rPr lang="ru-RU" sz="2800" dirty="0" smtClean="0">
                <a:latin typeface="Sylfaen" panose="010A0502050306030303" pitchFamily="18" charset="0"/>
              </a:rPr>
              <a:t>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Sylfaen" panose="010A0502050306030303" pitchFamily="18" charset="0"/>
              </a:rPr>
              <a:t>окончательное </a:t>
            </a:r>
            <a:r>
              <a:rPr lang="ru-RU" sz="2800" dirty="0">
                <a:latin typeface="Sylfaen" panose="010A0502050306030303" pitchFamily="18" charset="0"/>
              </a:rPr>
              <a:t>медицинское освидетельствование внештатной </a:t>
            </a:r>
            <a:r>
              <a:rPr lang="ru-RU" sz="2800" dirty="0" smtClean="0">
                <a:latin typeface="Sylfaen" panose="010A0502050306030303" pitchFamily="18" charset="0"/>
              </a:rPr>
              <a:t>военно-врачебной комиссией.</a:t>
            </a:r>
            <a:endParaRPr lang="ru-RU" sz="2800" dirty="0">
              <a:latin typeface="Sylfaen" panose="010A0502050306030303" pitchFamily="18" charset="0"/>
            </a:endParaRPr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92875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18598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Вступительные испытания в ВУЗ МЧС России</a:t>
            </a:r>
            <a:endParaRPr lang="ru-RU" sz="28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89971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1001879" y="971265"/>
            <a:ext cx="1906373" cy="10025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ЕГЭ по физике или химии или экзамен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42671" y="964721"/>
            <a:ext cx="1906373" cy="10025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ЕГЭ или экзамен по математике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10806" y="990224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67521" y="972959"/>
            <a:ext cx="1906373" cy="10025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ЕГЭ или экзамен по русскому языку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93627" y="966415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092371" y="990224"/>
            <a:ext cx="1906373" cy="10025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дополнительный экзамен по математике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418477" y="993612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1137916" y="1004322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61209" y="2250461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556951" y="2210859"/>
            <a:ext cx="2809102" cy="10025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дополнительный экзамен по физической подготовке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478279" y="2250461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119816" y="2210859"/>
            <a:ext cx="2809102" cy="10025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индивидуальные достижения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041144" y="2210859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=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682681" y="2222821"/>
            <a:ext cx="2809102" cy="10025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СУММА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3296466"/>
            <a:ext cx="1219200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Sylfaen" panose="010A0502050306030303" pitchFamily="18" charset="0"/>
              </a:rPr>
              <a:t>	Бюджетные места </a:t>
            </a:r>
            <a:r>
              <a:rPr lang="ru-RU" sz="2800" dirty="0">
                <a:latin typeface="Sylfaen" panose="010A0502050306030303" pitchFamily="18" charset="0"/>
              </a:rPr>
              <a:t>выделяются в соответствии с распоряжением МЧС России и только на эти места претендуют кандидаты, направляемые от Главного управления МЧС России по Челябинской </a:t>
            </a:r>
            <a:r>
              <a:rPr lang="ru-RU" sz="2800" dirty="0" smtClean="0">
                <a:latin typeface="Sylfaen" panose="010A0502050306030303" pitchFamily="18" charset="0"/>
              </a:rPr>
              <a:t>области (для юношей предварительно </a:t>
            </a:r>
            <a:r>
              <a:rPr lang="ru-RU" sz="2800" dirty="0">
                <a:latin typeface="Sylfaen" panose="010A0502050306030303" pitchFamily="18" charset="0"/>
              </a:rPr>
              <a:t>выделено 24 бюджетных места в 2023 году в Уральском институте ГПС МЧС России, г. Екатеринбург).</a:t>
            </a:r>
          </a:p>
          <a:p>
            <a:pPr lvl="0" algn="just"/>
            <a:r>
              <a:rPr lang="ru-RU" sz="2800" dirty="0" smtClean="0">
                <a:latin typeface="Sylfaen" panose="010A0502050306030303" pitchFamily="18" charset="0"/>
              </a:rPr>
              <a:t>	В </a:t>
            </a:r>
            <a:r>
              <a:rPr lang="ru-RU" sz="2800" dirty="0">
                <a:latin typeface="Sylfaen" panose="010A0502050306030303" pitchFamily="18" charset="0"/>
              </a:rPr>
              <a:t>зависимости от суммы набранных баллов и количества выделенных мест кандидаты выстраиваются в конкурсный список</a:t>
            </a:r>
            <a:r>
              <a:rPr lang="ru-RU" sz="2800" dirty="0" smtClean="0">
                <a:latin typeface="Sylfaen" panose="010A0502050306030303" pitchFamily="18" charset="0"/>
              </a:rPr>
              <a:t>.</a:t>
            </a:r>
            <a:endParaRPr lang="ru-RU" sz="28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Требования, предъявляемые к кандидатам </a:t>
            </a:r>
          </a:p>
          <a:p>
            <a:pPr algn="ctr"/>
            <a:r>
              <a:rPr lang="ru-RU" sz="2800" b="1" dirty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</a:t>
            </a:r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ри проверке физической подготовленности (юноши) </a:t>
            </a:r>
            <a:endParaRPr lang="ru-RU" sz="28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89971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233166"/>
              </p:ext>
            </p:extLst>
          </p:nvPr>
        </p:nvGraphicFramePr>
        <p:xfrm>
          <a:off x="1015182" y="932544"/>
          <a:ext cx="10161635" cy="5400622"/>
        </p:xfrm>
        <a:graphic>
          <a:graphicData uri="http://schemas.openxmlformats.org/drawingml/2006/table">
            <a:tbl>
              <a:tblPr/>
              <a:tblGrid>
                <a:gridCol w="798296"/>
                <a:gridCol w="798296"/>
                <a:gridCol w="814925"/>
                <a:gridCol w="981238"/>
                <a:gridCol w="798296"/>
                <a:gridCol w="798296"/>
                <a:gridCol w="798296"/>
                <a:gridCol w="798296"/>
                <a:gridCol w="798296"/>
                <a:gridCol w="798296"/>
                <a:gridCol w="1047762"/>
                <a:gridCol w="931342"/>
              </a:tblGrid>
              <a:tr h="31450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гражданской молодежи, не служившей в ВС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сотрудников МЧС России и гражданской молодежи, отслужившей в ВС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9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Подтягивание на перекладине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Подтягивание на перекладине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75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1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14,8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12,45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12,20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6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89971"/>
            <a:ext cx="12192000" cy="368029"/>
            <a:chOff x="0" y="5023198"/>
            <a:chExt cx="10698163" cy="27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-5326"/>
            <a:ext cx="12192000" cy="78106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Требования, предъявляемые к кандидатам </a:t>
            </a:r>
          </a:p>
          <a:p>
            <a:pPr algn="ctr"/>
            <a:r>
              <a:rPr lang="ru-RU" sz="2800" b="1" dirty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</a:t>
            </a:r>
            <a:r>
              <a:rPr lang="ru-RU" sz="2800" b="1" dirty="0" smtClean="0">
                <a:solidFill>
                  <a:schemeClr val="tx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ри проверке физической подготовленности (девушки) </a:t>
            </a:r>
            <a:endParaRPr lang="ru-RU" sz="2800" b="1" dirty="0">
              <a:solidFill>
                <a:schemeClr val="tx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54444" cy="10736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5837" y="-1"/>
            <a:ext cx="906163" cy="11361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6489971"/>
            <a:ext cx="1219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dirty="0" smtClean="0"/>
              <a:t>© Главное управление МЧС России по Челябинской области</a:t>
            </a:r>
            <a:r>
              <a:rPr lang="en-US" altLang="ru-RU" dirty="0" smtClean="0"/>
              <a:t>,</a:t>
            </a:r>
            <a:r>
              <a:rPr lang="ru-RU" altLang="ru-RU" dirty="0" smtClean="0"/>
              <a:t> 74</a:t>
            </a:r>
            <a:r>
              <a:rPr lang="en-US" altLang="ru-RU" dirty="0" smtClean="0"/>
              <a:t>.mchs.gov.ru, 20</a:t>
            </a:r>
            <a:r>
              <a:rPr lang="ru-RU" altLang="ru-RU" dirty="0" smtClean="0"/>
              <a:t>22</a:t>
            </a:r>
            <a:r>
              <a:rPr lang="en-US" altLang="ru-RU" dirty="0" smtClean="0"/>
              <a:t>.</a:t>
            </a:r>
            <a:endParaRPr lang="ru-RU" altLang="ru-RU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846340"/>
              </p:ext>
            </p:extLst>
          </p:nvPr>
        </p:nvGraphicFramePr>
        <p:xfrm>
          <a:off x="1054443" y="1189521"/>
          <a:ext cx="10231398" cy="4574574"/>
        </p:xfrm>
        <a:graphic>
          <a:graphicData uri="http://schemas.openxmlformats.org/drawingml/2006/table">
            <a:tbl>
              <a:tblPr/>
              <a:tblGrid>
                <a:gridCol w="832385"/>
                <a:gridCol w="832385"/>
                <a:gridCol w="832385"/>
                <a:gridCol w="832385"/>
                <a:gridCol w="953774"/>
                <a:gridCol w="832385"/>
                <a:gridCol w="832385"/>
                <a:gridCol w="832385"/>
                <a:gridCol w="832385"/>
                <a:gridCol w="832385"/>
                <a:gridCol w="953774"/>
                <a:gridCol w="832385"/>
              </a:tblGrid>
              <a:tr h="21401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гражданской молодежи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сотрудников МЧС России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17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силовое упражнение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силовое упражнение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01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5,00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4,50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1851</Words>
  <Application>Microsoft Office PowerPoint</Application>
  <PresentationFormat>Широкоэкранный</PresentationFormat>
  <Paragraphs>664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Sylfaen</vt:lpstr>
      <vt:lpstr>Symbol</vt:lpstr>
      <vt:lpstr>Times New Roman</vt:lpstr>
      <vt:lpstr>Times New Roman CYR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Гусев Эдуард</dc:creator>
  <cp:lastModifiedBy>Гусев Эдуард</cp:lastModifiedBy>
  <cp:revision>97</cp:revision>
  <dcterms:created xsi:type="dcterms:W3CDTF">2022-08-17T08:28:59Z</dcterms:created>
  <dcterms:modified xsi:type="dcterms:W3CDTF">2023-02-07T05:02:13Z</dcterms:modified>
</cp:coreProperties>
</file>